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4" r:id="rId1"/>
  </p:sldMasterIdLst>
  <p:notesMasterIdLst>
    <p:notesMasterId r:id="rId14"/>
  </p:notesMasterIdLst>
  <p:sldIdLst>
    <p:sldId id="256" r:id="rId2"/>
    <p:sldId id="263" r:id="rId3"/>
    <p:sldId id="267" r:id="rId4"/>
    <p:sldId id="278" r:id="rId5"/>
    <p:sldId id="269" r:id="rId6"/>
    <p:sldId id="274" r:id="rId7"/>
    <p:sldId id="275" r:id="rId8"/>
    <p:sldId id="276" r:id="rId9"/>
    <p:sldId id="273" r:id="rId10"/>
    <p:sldId id="272" r:id="rId11"/>
    <p:sldId id="270" r:id="rId12"/>
    <p:sldId id="266"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A359D9-854B-9B4B-A34D-EA9A70A8D4AD}" v="88" dt="2025-03-18T16:18:27.606"/>
  </p1510:revLst>
</p1510:revInfo>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p:restoredTop sz="75583"/>
  </p:normalViewPr>
  <p:slideViewPr>
    <p:cSldViewPr snapToGrid="0">
      <p:cViewPr varScale="1">
        <p:scale>
          <a:sx n="69" d="100"/>
          <a:sy n="69" d="100"/>
        </p:scale>
        <p:origin x="132" y="72"/>
      </p:cViewPr>
      <p:guideLst/>
    </p:cSldViewPr>
  </p:slideViewPr>
  <p:outlineViewPr>
    <p:cViewPr>
      <p:scale>
        <a:sx n="33" d="100"/>
        <a:sy n="33" d="100"/>
      </p:scale>
      <p:origin x="0" y="-168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6EB23F-D642-6243-BF56-2471A3790A07}" type="datetimeFigureOut">
              <a:rPr lang="en-US" smtClean="0"/>
              <a:t>12/17/2025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28F2D8-D294-F248-A1D9-FA59143370D9}" type="slidenum">
              <a:rPr lang="en-US" smtClean="0"/>
              <a:t>‹#›</a:t>
            </a:fld>
            <a:endParaRPr lang="en-US"/>
          </a:p>
        </p:txBody>
      </p:sp>
    </p:spTree>
    <p:extLst>
      <p:ext uri="{BB962C8B-B14F-4D97-AF65-F5344CB8AC3E}">
        <p14:creationId xmlns:p14="http://schemas.microsoft.com/office/powerpoint/2010/main" val="1829734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Hello, everyone</a:t>
            </a:r>
          </a:p>
          <a:p>
            <a:r>
              <a:rPr lang="en-US" dirty="0"/>
              <a:t>* My name is Jair Cordova</a:t>
            </a:r>
          </a:p>
          <a:p>
            <a:r>
              <a:rPr lang="en-US" dirty="0"/>
              <a:t>* Today I will be presenting on a tank controller PCB Redesign for the open acidification project. The open acidification project is a set of </a:t>
            </a:r>
            <a:r>
              <a:rPr lang="en-US" sz="1800" dirty="0">
                <a:effectLst/>
                <a:latin typeface="Times New Roman" panose="02020603050405020304" pitchFamily="18" charset="0"/>
                <a:ea typeface="Aptos" panose="020B0004020202020204" pitchFamily="34" charset="0"/>
              </a:rPr>
              <a:t>projects, whose mission is to provide an</a:t>
            </a:r>
            <a:r>
              <a:rPr lang="en-US" dirty="0"/>
              <a:t> inexpensive open-source set of tools to conduct ocean acidification research</a:t>
            </a:r>
          </a:p>
        </p:txBody>
      </p:sp>
      <p:sp>
        <p:nvSpPr>
          <p:cNvPr id="4" name="Slide Number Placeholder 3"/>
          <p:cNvSpPr>
            <a:spLocks noGrp="1"/>
          </p:cNvSpPr>
          <p:nvPr>
            <p:ph type="sldNum" sz="quarter" idx="5"/>
          </p:nvPr>
        </p:nvSpPr>
        <p:spPr/>
        <p:txBody>
          <a:bodyPr/>
          <a:lstStyle/>
          <a:p>
            <a:fld id="{1C28F2D8-D294-F248-A1D9-FA59143370D9}" type="slidenum">
              <a:rPr lang="en-US" smtClean="0"/>
              <a:t>1</a:t>
            </a:fld>
            <a:endParaRPr lang="en-US"/>
          </a:p>
        </p:txBody>
      </p:sp>
    </p:spTree>
    <p:extLst>
      <p:ext uri="{BB962C8B-B14F-4D97-AF65-F5344CB8AC3E}">
        <p14:creationId xmlns:p14="http://schemas.microsoft.com/office/powerpoint/2010/main" val="908831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There have been any constraints and limitations in this project including physical and monetary constraints</a:t>
            </a:r>
          </a:p>
          <a:p>
            <a:endParaRPr lang="en-US" dirty="0"/>
          </a:p>
          <a:p>
            <a:r>
              <a:rPr lang="en-US" dirty="0"/>
              <a:t>* Physical constraints include limited number of pins</a:t>
            </a:r>
          </a:p>
          <a:p>
            <a:endParaRPr lang="en-US" dirty="0"/>
          </a:p>
          <a:p>
            <a:r>
              <a:rPr lang="en-US" dirty="0"/>
              <a:t>* and monetary constraints include keeping the PCB and it's components under $250</a:t>
            </a:r>
          </a:p>
        </p:txBody>
      </p:sp>
      <p:sp>
        <p:nvSpPr>
          <p:cNvPr id="4" name="Slide Number Placeholder 3"/>
          <p:cNvSpPr>
            <a:spLocks noGrp="1"/>
          </p:cNvSpPr>
          <p:nvPr>
            <p:ph type="sldNum" sz="quarter" idx="5"/>
          </p:nvPr>
        </p:nvSpPr>
        <p:spPr/>
        <p:txBody>
          <a:bodyPr/>
          <a:lstStyle/>
          <a:p>
            <a:fld id="{1C28F2D8-D294-F248-A1D9-FA59143370D9}" type="slidenum">
              <a:rPr lang="en-US" smtClean="0"/>
              <a:t>10</a:t>
            </a:fld>
            <a:endParaRPr lang="en-US"/>
          </a:p>
        </p:txBody>
      </p:sp>
    </p:spTree>
    <p:extLst>
      <p:ext uri="{BB962C8B-B14F-4D97-AF65-F5344CB8AC3E}">
        <p14:creationId xmlns:p14="http://schemas.microsoft.com/office/powerpoint/2010/main" val="1479100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how are you going to know that there isn't a bug in the design?</a:t>
            </a:r>
          </a:p>
          <a:p>
            <a:r>
              <a:rPr lang="en-US" dirty="0"/>
              <a:t>- physically check for short circuits</a:t>
            </a:r>
          </a:p>
          <a:p>
            <a:r>
              <a:rPr lang="en-US" dirty="0"/>
              <a:t>- prototype some test code with dr. </a:t>
            </a:r>
            <a:r>
              <a:rPr lang="en-US" dirty="0" err="1"/>
              <a:t>james</a:t>
            </a:r>
            <a:r>
              <a:rPr lang="en-US" dirty="0"/>
              <a:t> foster </a:t>
            </a:r>
          </a:p>
        </p:txBody>
      </p:sp>
      <p:sp>
        <p:nvSpPr>
          <p:cNvPr id="4" name="Slide Number Placeholder 3"/>
          <p:cNvSpPr>
            <a:spLocks noGrp="1"/>
          </p:cNvSpPr>
          <p:nvPr>
            <p:ph type="sldNum" sz="quarter" idx="5"/>
          </p:nvPr>
        </p:nvSpPr>
        <p:spPr/>
        <p:txBody>
          <a:bodyPr/>
          <a:lstStyle/>
          <a:p>
            <a:fld id="{1C28F2D8-D294-F248-A1D9-FA59143370D9}" type="slidenum">
              <a:rPr lang="en-US" smtClean="0"/>
              <a:t>12</a:t>
            </a:fld>
            <a:endParaRPr lang="en-US"/>
          </a:p>
        </p:txBody>
      </p:sp>
    </p:spTree>
    <p:extLst>
      <p:ext uri="{BB962C8B-B14F-4D97-AF65-F5344CB8AC3E}">
        <p14:creationId xmlns:p14="http://schemas.microsoft.com/office/powerpoint/2010/main" val="1924897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800" dirty="0">
                <a:effectLst/>
                <a:latin typeface="Times New Roman" panose="02020603050405020304" pitchFamily="18" charset="0"/>
                <a:ea typeface="Aptos" panose="020B0004020202020204" pitchFamily="34" charset="0"/>
              </a:rPr>
              <a:t>Ocean Acidification is when CO2 is released into the atmosphere and the oceans absorb part of it into its water, which lowers its </a:t>
            </a:r>
            <a:r>
              <a:rPr lang="en-US" sz="1800" dirty="0" err="1">
                <a:effectLst/>
                <a:latin typeface="Times New Roman" panose="02020603050405020304" pitchFamily="18" charset="0"/>
                <a:ea typeface="Aptos" panose="020B0004020202020204" pitchFamily="34" charset="0"/>
              </a:rPr>
              <a:t>pH.</a:t>
            </a:r>
            <a:r>
              <a:rPr lang="en-US" sz="1800" dirty="0">
                <a:effectLst/>
                <a:latin typeface="Times New Roman" panose="02020603050405020304" pitchFamily="18" charset="0"/>
                <a:ea typeface="Aptos" panose="020B0004020202020204" pitchFamily="34" charset="0"/>
              </a:rPr>
              <a:t> which can have many harmful effects </a:t>
            </a:r>
          </a:p>
          <a:p>
            <a:pPr marL="285750" indent="-285750">
              <a:buFont typeface="Arial" panose="020B0604020202020204" pitchFamily="34" charset="0"/>
              <a:buChar char="•"/>
            </a:pPr>
            <a:r>
              <a:rPr lang="en-US" sz="1800" dirty="0">
                <a:effectLst/>
                <a:latin typeface="Times New Roman" panose="02020603050405020304" pitchFamily="18" charset="0"/>
                <a:ea typeface="Aptos" panose="020B0004020202020204" pitchFamily="34" charset="0"/>
              </a:rPr>
              <a:t>To combat this, an open-source research-grade device was created for less than $250. </a:t>
            </a:r>
          </a:p>
          <a:p>
            <a:pPr marL="742950" lvl="1" indent="-285750">
              <a:buFont typeface="Arial" panose="020B0604020202020204" pitchFamily="34" charset="0"/>
              <a:buChar char="•"/>
            </a:pPr>
            <a:r>
              <a:rPr lang="en-US" dirty="0">
                <a:effectLst/>
                <a:latin typeface="Times New Roman" panose="02020603050405020304" pitchFamily="18" charset="0"/>
              </a:rPr>
              <a:t>Unfortunately, the old design has parts like the two buck converters that have become unavailable, and the micro controller used is </a:t>
            </a:r>
            <a:r>
              <a:rPr lang="en-US" sz="1800" dirty="0">
                <a:effectLst/>
                <a:latin typeface="Times New Roman" panose="02020603050405020304" pitchFamily="18" charset="0"/>
                <a:ea typeface="Aptos" panose="020B0004020202020204" pitchFamily="34" charset="0"/>
              </a:rPr>
              <a:t>slower, more expensive, and has limited availability when compared to other options like the Raspberry Pi Pico 2 W</a:t>
            </a:r>
            <a:r>
              <a:rPr lang="en-US" dirty="0">
                <a:effectLst/>
              </a:rPr>
              <a:t> </a:t>
            </a:r>
          </a:p>
          <a:p>
            <a:pPr marL="742950" lvl="1" indent="-285750">
              <a:buFont typeface="Arial" panose="020B0604020202020204" pitchFamily="34" charset="0"/>
              <a:buChar char="•"/>
            </a:pPr>
            <a:endParaRPr lang="en-US" dirty="0">
              <a:effectLst/>
            </a:endParaRPr>
          </a:p>
          <a:p>
            <a:pPr marL="742950" lvl="1" indent="-285750">
              <a:buFont typeface="Arial" panose="020B0604020202020204" pitchFamily="34" charset="0"/>
              <a:buChar char="•"/>
            </a:pPr>
            <a:r>
              <a:rPr lang="en-US" dirty="0">
                <a:effectLst/>
              </a:rPr>
              <a:t>To combat this problem, a new design was needed</a:t>
            </a:r>
          </a:p>
        </p:txBody>
      </p:sp>
      <p:sp>
        <p:nvSpPr>
          <p:cNvPr id="4" name="Slide Number Placeholder 3"/>
          <p:cNvSpPr>
            <a:spLocks noGrp="1"/>
          </p:cNvSpPr>
          <p:nvPr>
            <p:ph type="sldNum" sz="quarter" idx="5"/>
          </p:nvPr>
        </p:nvSpPr>
        <p:spPr/>
        <p:txBody>
          <a:bodyPr/>
          <a:lstStyle/>
          <a:p>
            <a:fld id="{1C28F2D8-D294-F248-A1D9-FA59143370D9}" type="slidenum">
              <a:rPr lang="en-US" smtClean="0"/>
              <a:t>2</a:t>
            </a:fld>
            <a:endParaRPr lang="en-US"/>
          </a:p>
        </p:txBody>
      </p:sp>
    </p:spTree>
    <p:extLst>
      <p:ext uri="{BB962C8B-B14F-4D97-AF65-F5344CB8AC3E}">
        <p14:creationId xmlns:p14="http://schemas.microsoft.com/office/powerpoint/2010/main" val="96270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new design has the Pi Pico 2 W at the heart of the design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it also has one 120V to 5V buck converter and a linear regulator to supply power to components</a:t>
            </a:r>
          </a:p>
          <a:p>
            <a:pPr marL="628650" lvl="1" indent="-171450">
              <a:buFont typeface="Arial" panose="020B0604020202020204" pitchFamily="34" charset="0"/>
              <a:buChar char="•"/>
            </a:pPr>
            <a:r>
              <a:rPr lang="en-US" dirty="0"/>
              <a:t>These two components were used as we need both, 5V and 3.3V in the design</a:t>
            </a:r>
          </a:p>
          <a:p>
            <a:pPr marL="628650" lvl="1" indent="-171450">
              <a:buFont typeface="Arial" panose="020B0604020202020204" pitchFamily="34" charset="0"/>
              <a:buChar char="•"/>
            </a:pPr>
            <a:r>
              <a:rPr lang="en-US" dirty="0"/>
              <a:t>5V is used for the two channel relay module</a:t>
            </a:r>
          </a:p>
          <a:p>
            <a:pPr marL="628650" lvl="1" indent="-171450">
              <a:buFont typeface="Arial" panose="020B0604020202020204" pitchFamily="34" charset="0"/>
              <a:buChar char="•"/>
            </a:pPr>
            <a:r>
              <a:rPr lang="en-US" dirty="0"/>
              <a:t>3.3V is used on everything else</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This new design also includes a BNC connector for the Temperature sensor instead of an </a:t>
            </a:r>
            <a:r>
              <a:rPr lang="en-US" sz="1200" dirty="0"/>
              <a:t>3.5 mm connection (audio jack)</a:t>
            </a:r>
            <a:endParaRPr lang="en-US" dirty="0"/>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3</a:t>
            </a:fld>
            <a:endParaRPr lang="en-US"/>
          </a:p>
        </p:txBody>
      </p:sp>
    </p:spTree>
    <p:extLst>
      <p:ext uri="{BB962C8B-B14F-4D97-AF65-F5344CB8AC3E}">
        <p14:creationId xmlns:p14="http://schemas.microsoft.com/office/powerpoint/2010/main" val="1117410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a:buNone/>
            </a:pPr>
            <a:r>
              <a:rPr lang="en-US" dirty="0"/>
              <a:t>* Here is a full picture of my schematic:</a:t>
            </a:r>
          </a:p>
          <a:p>
            <a:pPr marL="0" indent="0" defTabSz="914400">
              <a:buNone/>
            </a:pPr>
            <a:r>
              <a:rPr lang="en-US" dirty="0"/>
              <a:t>Parts:</a:t>
            </a:r>
          </a:p>
          <a:p>
            <a:pPr defTabSz="914400"/>
            <a:r>
              <a:rPr lang="en-US" dirty="0"/>
              <a:t>Pi Pico 2 W</a:t>
            </a:r>
          </a:p>
          <a:p>
            <a:pPr indent="-228600" defTabSz="914400"/>
            <a:r>
              <a:rPr lang="en-US" dirty="0"/>
              <a:t>Power Management</a:t>
            </a:r>
          </a:p>
          <a:p>
            <a:pPr indent="-228600" defTabSz="914400"/>
            <a:r>
              <a:rPr lang="en-US" dirty="0"/>
              <a:t>Sensors</a:t>
            </a:r>
          </a:p>
          <a:p>
            <a:pPr indent="-228600" defTabSz="914400"/>
            <a:r>
              <a:rPr lang="en-US" dirty="0"/>
              <a:t>Other Peripherals</a:t>
            </a:r>
          </a:p>
          <a:p>
            <a:pPr indent="-228600" defTabSz="914400"/>
            <a:r>
              <a:rPr lang="en-US" dirty="0"/>
              <a:t>Keypad</a:t>
            </a:r>
          </a:p>
          <a:p>
            <a:pPr indent="-228600" defTabSz="914400"/>
            <a:r>
              <a:rPr lang="en-US" dirty="0"/>
              <a:t>SD Card Component</a:t>
            </a:r>
          </a:p>
          <a:p>
            <a:pPr indent="-228600" defTabSz="914400"/>
            <a:r>
              <a:rPr lang="en-US" dirty="0"/>
              <a:t>Ethernet hat(no on schematic)</a:t>
            </a:r>
          </a:p>
          <a:p>
            <a:pPr indent="-228600" defTabSz="914400"/>
            <a:endParaRPr lang="en-US" dirty="0"/>
          </a:p>
          <a:p>
            <a:pPr indent="-228600" defTabSz="914400"/>
            <a:endParaRPr lang="en-US" dirty="0"/>
          </a:p>
          <a:p>
            <a:pPr indent="-228600" defTabSz="914400"/>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4</a:t>
            </a:fld>
            <a:endParaRPr lang="en-US"/>
          </a:p>
        </p:txBody>
      </p:sp>
    </p:spTree>
    <p:extLst>
      <p:ext uri="{BB962C8B-B14F-4D97-AF65-F5344CB8AC3E}">
        <p14:creationId xmlns:p14="http://schemas.microsoft.com/office/powerpoint/2010/main" val="3841258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702W-00_53 is the power receptacle with Earth, Neutral, and Line connections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is then connected to the Buck converter which steps down 120V to 5V.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5V powers the relay module as well as the linear regulator which will regulate the voltage from 5V to 3.3V and power the rest of the components in the PCB.</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It’s also important to note, the screw terminals up here connect the Earth and Neutral lines to the power outlet on the tank controller box and the hot line connector goes to the relay module which then connects to the outlets. </a:t>
            </a:r>
          </a:p>
        </p:txBody>
      </p:sp>
      <p:sp>
        <p:nvSpPr>
          <p:cNvPr id="4" name="Slide Number Placeholder 3"/>
          <p:cNvSpPr>
            <a:spLocks noGrp="1"/>
          </p:cNvSpPr>
          <p:nvPr>
            <p:ph type="sldNum" sz="quarter" idx="5"/>
          </p:nvPr>
        </p:nvSpPr>
        <p:spPr/>
        <p:txBody>
          <a:bodyPr/>
          <a:lstStyle/>
          <a:p>
            <a:fld id="{1C28F2D8-D294-F248-A1D9-FA59143370D9}" type="slidenum">
              <a:rPr lang="en-US" smtClean="0"/>
              <a:t>5</a:t>
            </a:fld>
            <a:endParaRPr lang="en-US"/>
          </a:p>
        </p:txBody>
      </p:sp>
    </p:spTree>
    <p:extLst>
      <p:ext uri="{BB962C8B-B14F-4D97-AF65-F5344CB8AC3E}">
        <p14:creationId xmlns:p14="http://schemas.microsoft.com/office/powerpoint/2010/main" val="1383246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 are sensors the board uses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includes the temperature circuit which uses a module from atlas scientific. This module differs from the old design as the old board used an Adafruit module. This board is also now connected to a BNC connector as seen here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There is also a pH circuit that connects here and is the same module as was used in the old design</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Both of these sensors communicate using I2C which allows them to share the bus as seen here</a:t>
            </a:r>
          </a:p>
        </p:txBody>
      </p:sp>
      <p:sp>
        <p:nvSpPr>
          <p:cNvPr id="4" name="Slide Number Placeholder 3"/>
          <p:cNvSpPr>
            <a:spLocks noGrp="1"/>
          </p:cNvSpPr>
          <p:nvPr>
            <p:ph type="sldNum" sz="quarter" idx="5"/>
          </p:nvPr>
        </p:nvSpPr>
        <p:spPr/>
        <p:txBody>
          <a:bodyPr/>
          <a:lstStyle/>
          <a:p>
            <a:fld id="{1C28F2D8-D294-F248-A1D9-FA59143370D9}" type="slidenum">
              <a:rPr lang="en-US" smtClean="0"/>
              <a:t>6</a:t>
            </a:fld>
            <a:endParaRPr lang="en-US"/>
          </a:p>
        </p:txBody>
      </p:sp>
    </p:spTree>
    <p:extLst>
      <p:ext uri="{BB962C8B-B14F-4D97-AF65-F5344CB8AC3E}">
        <p14:creationId xmlns:p14="http://schemas.microsoft.com/office/powerpoint/2010/main" val="695992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Other Peripherals</a:t>
            </a:r>
          </a:p>
          <a:p>
            <a:pPr marL="171450" indent="-171450">
              <a:buFont typeface="Arial" panose="020B0604020202020204" pitchFamily="34" charset="0"/>
              <a:buChar char="•"/>
            </a:pPr>
            <a:r>
              <a:rPr lang="en-US" dirty="0"/>
              <a:t>A Real time clock which is the same module used in the old design which uses the I2C protocol</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As well as a display. This display used differs from the old design as the old display used too many pins. This new display uses the I2C protocol which uses less pins and allows it to share the bus with other devices. In this case the Real time clock. </a:t>
            </a:r>
          </a:p>
          <a:p>
            <a:pPr marL="171450" indent="-171450">
              <a:buFont typeface="Arial" panose="020B0604020202020204" pitchFamily="34" charset="0"/>
              <a:buChar char="•"/>
            </a:pPr>
            <a:r>
              <a:rPr lang="en-US" dirty="0"/>
              <a:t>The display is 16x2 chip on glass lcd module and has libraries available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7</a:t>
            </a:fld>
            <a:endParaRPr lang="en-US"/>
          </a:p>
        </p:txBody>
      </p:sp>
    </p:spTree>
    <p:extLst>
      <p:ext uri="{BB962C8B-B14F-4D97-AF65-F5344CB8AC3E}">
        <p14:creationId xmlns:p14="http://schemas.microsoft.com/office/powerpoint/2010/main" val="4246681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 is the SD card component and it’s connections. This part needed to be replaced as the old design used an Ethernet hat specific for the Arduino which had an SD card reader to it.</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component uses 10 k ohm pull up resistors on these 5 pins as stated in the official </a:t>
            </a:r>
            <a:r>
              <a:rPr lang="en-US" dirty="0" err="1"/>
              <a:t>sd</a:t>
            </a:r>
            <a:r>
              <a:rPr lang="en-US" dirty="0"/>
              <a:t> card standard.</a:t>
            </a:r>
          </a:p>
          <a:p>
            <a:pPr marL="171450" indent="-171450">
              <a:buFont typeface="Arial" panose="020B0604020202020204" pitchFamily="34" charset="0"/>
              <a:buChar char="•"/>
            </a:pPr>
            <a:r>
              <a:rPr lang="en-US" dirty="0"/>
              <a:t>For the power component of this, two capacitors in parallel and a series resistor have been added to keep the device safe. This is done as without it, when a card is plugged in and the device powers on, there will be an inrush of current which has been known to cause brownouts. </a:t>
            </a:r>
          </a:p>
        </p:txBody>
      </p:sp>
      <p:sp>
        <p:nvSpPr>
          <p:cNvPr id="4" name="Slide Number Placeholder 3"/>
          <p:cNvSpPr>
            <a:spLocks noGrp="1"/>
          </p:cNvSpPr>
          <p:nvPr>
            <p:ph type="sldNum" sz="quarter" idx="5"/>
          </p:nvPr>
        </p:nvSpPr>
        <p:spPr/>
        <p:txBody>
          <a:bodyPr/>
          <a:lstStyle/>
          <a:p>
            <a:fld id="{1C28F2D8-D294-F248-A1D9-FA59143370D9}" type="slidenum">
              <a:rPr lang="en-US" smtClean="0"/>
              <a:t>8</a:t>
            </a:fld>
            <a:endParaRPr lang="en-US"/>
          </a:p>
        </p:txBody>
      </p:sp>
    </p:spTree>
    <p:extLst>
      <p:ext uri="{BB962C8B-B14F-4D97-AF65-F5344CB8AC3E}">
        <p14:creationId xmlns:p14="http://schemas.microsoft.com/office/powerpoint/2010/main" val="408715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Some alternatives that were considered included:</a:t>
            </a:r>
          </a:p>
          <a:p>
            <a:pPr marL="628650" lvl="1" indent="-171450">
              <a:buFont typeface="Arial" panose="020B0604020202020204" pitchFamily="34" charset="0"/>
              <a:buChar char="•"/>
            </a:pPr>
            <a:r>
              <a:rPr lang="en-US" dirty="0"/>
              <a:t>Using the Adafruit or atlas Scientific temperature circuits. Ultimately it was decided by the client who wanted to have the possibility to swap out this temperature circuit for other sensor circuits by atlas scientific. This is possible as other sensor circuits have the same pin outs and dimensions. Code will be needed to adapt this change. </a:t>
            </a:r>
          </a:p>
          <a:p>
            <a:pPr marL="628650" lvl="1"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I also considered using a 120 V to 3.3V buck converter to not need to use a linear regulator but no other relay modules were found from a trust worthy distributor that fit our specifications.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There was also debate on whether to use the Raspberry Pi Pico wireless version or not. The client decided it would be convenient to be able to use wireless as he wouldn’t have to route ethernet cables to every box. Unfortunately, this may not be an option for other universities or research facilities so an ethernet hat can also be mounted on top.</a:t>
            </a:r>
          </a:p>
          <a:p>
            <a:pPr marL="171450" lvl="0" indent="-171450">
              <a:buFont typeface="Arial" panose="020B0604020202020204" pitchFamily="34" charset="0"/>
              <a:buChar char="•"/>
            </a:pPr>
            <a:endParaRPr lang="en-US" dirty="0"/>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9</a:t>
            </a:fld>
            <a:endParaRPr lang="en-US"/>
          </a:p>
        </p:txBody>
      </p:sp>
    </p:spTree>
    <p:extLst>
      <p:ext uri="{BB962C8B-B14F-4D97-AF65-F5344CB8AC3E}">
        <p14:creationId xmlns:p14="http://schemas.microsoft.com/office/powerpoint/2010/main" val="1039415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p>
        </p:txBody>
      </p:sp>
      <p:sp>
        <p:nvSpPr>
          <p:cNvPr id="3" name="Subtitle 2"/>
          <p:cNvSpPr>
            <a:spLocks noGrp="1"/>
          </p:cNvSpPr>
          <p:nvPr>
            <p:ph type="subTitle" idx="1"/>
          </p:nvPr>
        </p:nvSpPr>
        <p:spPr>
          <a:xfrm>
            <a:off x="2695195" y="4352544"/>
            <a:ext cx="6801612" cy="1239894"/>
          </a:xfrm>
          <a:noFill/>
        </p:spPr>
        <p:txBody>
          <a:bodyPr>
            <a:normAutofit/>
          </a:bodyPr>
          <a:lstStyle>
            <a:lvl1pPr marL="0" indent="0" algn="ctr">
              <a:buNone/>
              <a:defRPr sz="2000">
                <a:solidFill>
                  <a:schemeClr val="tx1">
                    <a:lumMod val="75000"/>
                    <a:lumOff val="25000"/>
                  </a:schemeClr>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7" name="Date Placeholder 6"/>
          <p:cNvSpPr>
            <a:spLocks noGrp="1"/>
          </p:cNvSpPr>
          <p:nvPr>
            <p:ph type="dt" sz="half" idx="10"/>
          </p:nvPr>
        </p:nvSpPr>
        <p:spPr/>
        <p:txBody>
          <a:bodyPr/>
          <a:lstStyle/>
          <a:p>
            <a:fld id="{B2908264-C77C-2E4E-9A2B-146E32B01A0E}" type="datetimeFigureOut">
              <a:rPr lang="en-US" smtClean="0"/>
              <a:t>12/17/2025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245205789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908264-C77C-2E4E-9A2B-146E32B01A0E}" type="datetimeFigureOut">
              <a:rPr lang="en-US" smtClean="0"/>
              <a:t>12/17/2025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2169830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31137"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2908264-C77C-2E4E-9A2B-146E32B01A0E}" type="datetimeFigureOut">
              <a:rPr lang="en-US" smtClean="0"/>
              <a:t>12/17/2025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3728750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908264-C77C-2E4E-9A2B-146E32B01A0E}" type="datetimeFigureOut">
              <a:rPr lang="en-US" smtClean="0"/>
              <a:t>12/17/2025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984401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p>
        </p:txBody>
      </p:sp>
      <p:sp>
        <p:nvSpPr>
          <p:cNvPr id="3" name="Text Placeholder 2"/>
          <p:cNvSpPr>
            <a:spLocks noGrp="1"/>
          </p:cNvSpPr>
          <p:nvPr>
            <p:ph type="body" idx="1"/>
          </p:nvPr>
        </p:nvSpPr>
        <p:spPr>
          <a:xfrm>
            <a:off x="2695195" y="4352465"/>
            <a:ext cx="6801612" cy="1265082"/>
          </a:xfrm>
        </p:spPr>
        <p:txBody>
          <a:bodyPr anchor="t" anchorCtr="1">
            <a:normAutofit/>
          </a:bodyPr>
          <a:lstStyle>
            <a:lvl1pPr marL="0" indent="0">
              <a:buNone/>
              <a:defRPr sz="20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2908264-C77C-2E4E-9A2B-146E32B01A0E}" type="datetimeFigureOut">
              <a:rPr lang="en-US" smtClean="0"/>
              <a:t>12/17/2025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137499510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8317"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fld id="{B2908264-C77C-2E4E-9A2B-146E32B01A0E}" type="datetimeFigureOut">
              <a:rPr lang="en-US" smtClean="0"/>
              <a:t>12/17/2025</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4028301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5"/>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189" indent="0">
              <a:buNone/>
              <a:defRPr sz="19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338317"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4"/>
          <p:cNvSpPr>
            <a:spLocks noGrp="1"/>
          </p:cNvSpPr>
          <p:nvPr>
            <p:ph type="body" sz="quarter" idx="13"/>
          </p:nvPr>
        </p:nvSpPr>
        <p:spPr>
          <a:xfrm>
            <a:off x="6338316" y="2313435"/>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189" indent="0">
              <a:buNone/>
              <a:defRPr sz="19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2908264-C77C-2E4E-9A2B-146E32B01A0E}" type="datetimeFigureOut">
              <a:rPr lang="en-US" smtClean="0"/>
              <a:t>12/17/2025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24501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908264-C77C-2E4E-9A2B-146E32B01A0E}" type="datetimeFigureOut">
              <a:rPr lang="en-US" smtClean="0"/>
              <a:t>12/17/2025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1959647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908264-C77C-2E4E-9A2B-146E32B01A0E}" type="datetimeFigureOut">
              <a:rPr lang="en-US" smtClean="0"/>
              <a:t>12/17/2025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845497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30"/>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B2908264-C77C-2E4E-9A2B-146E32B01A0E}" type="datetimeFigureOut">
              <a:rPr lang="en-US" smtClean="0"/>
              <a:t>12/17/2025</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3842672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2"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9"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p>
        </p:txBody>
      </p:sp>
      <p:sp>
        <p:nvSpPr>
          <p:cNvPr id="3" name="Picture Placeholder 2"/>
          <p:cNvSpPr>
            <a:spLocks noGrp="1" noChangeAspect="1"/>
          </p:cNvSpPr>
          <p:nvPr>
            <p:ph type="pic" idx="1"/>
          </p:nvPr>
        </p:nvSpPr>
        <p:spPr>
          <a:xfrm>
            <a:off x="6096001"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1115568" y="3549920"/>
            <a:ext cx="3794760" cy="2194037"/>
          </a:xfrm>
        </p:spPr>
        <p:txBody>
          <a:bodyPr anchor="t" anchorCtr="1">
            <a:normAutofit/>
          </a:bodyPr>
          <a:lstStyle>
            <a:lvl1pPr marL="0" indent="0" algn="ctr">
              <a:buNone/>
              <a:defRPr sz="1500">
                <a:solidFill>
                  <a:srgbClr val="FFFFFF"/>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2908264-C77C-2E4E-9A2B-146E32B01A0E}" type="datetimeFigureOut">
              <a:rPr lang="en-US" smtClean="0"/>
              <a:t>12/17/2025</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344830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p>
        </p:txBody>
      </p:sp>
      <p:sp>
        <p:nvSpPr>
          <p:cNvPr id="3" name="Text Placeholder 2"/>
          <p:cNvSpPr>
            <a:spLocks noGrp="1"/>
          </p:cNvSpPr>
          <p:nvPr>
            <p:ph type="body" idx="1"/>
          </p:nvPr>
        </p:nvSpPr>
        <p:spPr>
          <a:xfrm>
            <a:off x="2231136" y="2638046"/>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821429" y="6238816"/>
            <a:ext cx="2753747" cy="323968"/>
          </a:xfrm>
          <a:prstGeom prst="rect">
            <a:avLst/>
          </a:prstGeom>
        </p:spPr>
        <p:txBody>
          <a:bodyPr vert="horz" lIns="91440" tIns="45720" rIns="91440" bIns="45720" rtlCol="0" anchor="ctr"/>
          <a:lstStyle>
            <a:lvl1pPr algn="r">
              <a:defRPr sz="1051">
                <a:solidFill>
                  <a:schemeClr val="tx1">
                    <a:alpha val="70000"/>
                  </a:schemeClr>
                </a:solidFill>
              </a:defRPr>
            </a:lvl1pPr>
          </a:lstStyle>
          <a:p>
            <a:fld id="{B2908264-C77C-2E4E-9A2B-146E32B01A0E}" type="datetimeFigureOut">
              <a:rPr lang="en-US" smtClean="0"/>
              <a:t>12/17/2025</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1">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3"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F351C1FC-6657-654F-ABBC-F5F9FEF0BBC1}" type="slidenum">
              <a:rPr lang="en-US" smtClean="0"/>
              <a:t>‹#›</a:t>
            </a:fld>
            <a:endParaRPr lang="en-US"/>
          </a:p>
        </p:txBody>
      </p:sp>
    </p:spTree>
    <p:extLst>
      <p:ext uri="{BB962C8B-B14F-4D97-AF65-F5344CB8AC3E}">
        <p14:creationId xmlns:p14="http://schemas.microsoft.com/office/powerpoint/2010/main" val="604864160"/>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ctr" defTabSz="914377"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594" indent="-228594" algn="l" defTabSz="914377"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18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783"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377"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2971"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30"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276"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0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28"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3ED03601-4724-4293-A32A-3A0879C5D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12192000" cy="6858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Rectangle 1032">
            <a:extLst>
              <a:ext uri="{FF2B5EF4-FFF2-40B4-BE49-F238E27FC236}">
                <a16:creationId xmlns:a16="http://schemas.microsoft.com/office/drawing/2014/main" id="{5E433AC3-E189-483B-9E8C-DFD5D2A186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918509"/>
            <a:ext cx="12192000" cy="19394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005035-C36C-23FF-33F9-9AF9588887C7}"/>
              </a:ext>
            </a:extLst>
          </p:cNvPr>
          <p:cNvSpPr>
            <a:spLocks noGrp="1"/>
          </p:cNvSpPr>
          <p:nvPr>
            <p:ph type="ctrTitle"/>
          </p:nvPr>
        </p:nvSpPr>
        <p:spPr>
          <a:xfrm>
            <a:off x="1600200" y="4269281"/>
            <a:ext cx="8991600" cy="1264763"/>
          </a:xfrm>
        </p:spPr>
        <p:txBody>
          <a:bodyPr>
            <a:normAutofit/>
          </a:bodyPr>
          <a:lstStyle/>
          <a:p>
            <a:r>
              <a:rPr lang="en-US" sz="3500" dirty="0">
                <a:latin typeface="Times New Roman" panose="02020603050405020304" pitchFamily="18" charset="0"/>
                <a:ea typeface="Aptos" panose="020B0004020202020204" pitchFamily="34" charset="0"/>
              </a:rPr>
              <a:t>Tank Controller PCB</a:t>
            </a:r>
            <a:endParaRPr lang="en-US" sz="3500" dirty="0"/>
          </a:p>
        </p:txBody>
      </p:sp>
      <p:sp>
        <p:nvSpPr>
          <p:cNvPr id="3" name="Subtitle 2">
            <a:extLst>
              <a:ext uri="{FF2B5EF4-FFF2-40B4-BE49-F238E27FC236}">
                <a16:creationId xmlns:a16="http://schemas.microsoft.com/office/drawing/2014/main" id="{BF6CC4C7-8183-5189-B32B-8A7195260DD0}"/>
              </a:ext>
            </a:extLst>
          </p:cNvPr>
          <p:cNvSpPr>
            <a:spLocks noGrp="1"/>
          </p:cNvSpPr>
          <p:nvPr>
            <p:ph type="subTitle" idx="1"/>
          </p:nvPr>
        </p:nvSpPr>
        <p:spPr>
          <a:xfrm>
            <a:off x="2695195" y="5688536"/>
            <a:ext cx="6801612" cy="536125"/>
          </a:xfrm>
        </p:spPr>
        <p:txBody>
          <a:bodyPr>
            <a:normAutofit/>
          </a:bodyPr>
          <a:lstStyle/>
          <a:p>
            <a:r>
              <a:rPr lang="en-US" sz="2500" dirty="0">
                <a:solidFill>
                  <a:srgbClr val="FFFFFF"/>
                </a:solidFill>
              </a:rPr>
              <a:t>By Jair Cordova</a:t>
            </a:r>
          </a:p>
        </p:txBody>
      </p:sp>
      <p:pic>
        <p:nvPicPr>
          <p:cNvPr id="1026" name="Picture 2" descr="A black and white logo&#10;&#10;Description automatically generated">
            <a:extLst>
              <a:ext uri="{FF2B5EF4-FFF2-40B4-BE49-F238E27FC236}">
                <a16:creationId xmlns:a16="http://schemas.microsoft.com/office/drawing/2014/main" id="{A5DF4744-FF78-839F-525D-30ED2E366F9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89126" y="640079"/>
            <a:ext cx="4013751" cy="3301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1428174"/>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660E788-AFA9-4A1B-9991-6AA74632A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5E5133-53F8-4543-AB08-0CB2047A0229}"/>
              </a:ext>
            </a:extLst>
          </p:cNvPr>
          <p:cNvSpPr>
            <a:spLocks noGrp="1"/>
          </p:cNvSpPr>
          <p:nvPr>
            <p:ph type="title"/>
          </p:nvPr>
        </p:nvSpPr>
        <p:spPr>
          <a:xfrm>
            <a:off x="508555" y="613485"/>
            <a:ext cx="3658710" cy="1739969"/>
          </a:xfrm>
          <a:noFill/>
          <a:ln>
            <a:solidFill>
              <a:schemeClr val="bg1"/>
            </a:solidFill>
          </a:ln>
        </p:spPr>
        <p:txBody>
          <a:bodyPr wrap="square">
            <a:noAutofit/>
          </a:bodyPr>
          <a:lstStyle/>
          <a:p>
            <a:r>
              <a:rPr lang="en-US" sz="3500" dirty="0">
                <a:solidFill>
                  <a:schemeClr val="bg1"/>
                </a:solidFill>
              </a:rPr>
              <a:t>Constraints and limitations</a:t>
            </a:r>
          </a:p>
        </p:txBody>
      </p:sp>
      <p:sp>
        <p:nvSpPr>
          <p:cNvPr id="3" name="Content Placeholder 2">
            <a:extLst>
              <a:ext uri="{FF2B5EF4-FFF2-40B4-BE49-F238E27FC236}">
                <a16:creationId xmlns:a16="http://schemas.microsoft.com/office/drawing/2014/main" id="{27A2DD2F-6B7F-97AB-BA43-BCFBD333D360}"/>
              </a:ext>
            </a:extLst>
          </p:cNvPr>
          <p:cNvSpPr>
            <a:spLocks noGrp="1"/>
          </p:cNvSpPr>
          <p:nvPr>
            <p:ph idx="1"/>
          </p:nvPr>
        </p:nvSpPr>
        <p:spPr>
          <a:xfrm>
            <a:off x="643468" y="2638044"/>
            <a:ext cx="3363974" cy="3415622"/>
          </a:xfrm>
        </p:spPr>
        <p:txBody>
          <a:bodyPr>
            <a:normAutofit/>
          </a:bodyPr>
          <a:lstStyle/>
          <a:p>
            <a:r>
              <a:rPr lang="en-US" sz="2500" dirty="0">
                <a:solidFill>
                  <a:schemeClr val="bg1"/>
                </a:solidFill>
              </a:rPr>
              <a:t>Physical Constraints</a:t>
            </a:r>
          </a:p>
          <a:p>
            <a:r>
              <a:rPr lang="en-US" sz="2500" dirty="0">
                <a:solidFill>
                  <a:schemeClr val="bg1"/>
                </a:solidFill>
              </a:rPr>
              <a:t>Monetary constraints</a:t>
            </a:r>
          </a:p>
        </p:txBody>
      </p:sp>
      <p:graphicFrame>
        <p:nvGraphicFramePr>
          <p:cNvPr id="5" name="Table 4">
            <a:extLst>
              <a:ext uri="{FF2B5EF4-FFF2-40B4-BE49-F238E27FC236}">
                <a16:creationId xmlns:a16="http://schemas.microsoft.com/office/drawing/2014/main" id="{7582B59E-314D-E9E1-8BDC-E5C2072CCBAC}"/>
              </a:ext>
            </a:extLst>
          </p:cNvPr>
          <p:cNvGraphicFramePr>
            <a:graphicFrameLocks noGrp="1"/>
          </p:cNvGraphicFramePr>
          <p:nvPr>
            <p:extLst>
              <p:ext uri="{D42A27DB-BD31-4B8C-83A1-F6EECF244321}">
                <p14:modId xmlns:p14="http://schemas.microsoft.com/office/powerpoint/2010/main" val="3107750355"/>
              </p:ext>
            </p:extLst>
          </p:nvPr>
        </p:nvGraphicFramePr>
        <p:xfrm>
          <a:off x="5297763" y="869987"/>
          <a:ext cx="6250770" cy="4957171"/>
        </p:xfrm>
        <a:graphic>
          <a:graphicData uri="http://schemas.openxmlformats.org/drawingml/2006/table">
            <a:tbl>
              <a:tblPr firstRow="1" bandRow="1">
                <a:tableStyleId>{5C22544A-7EE6-4342-B048-85BDC9FD1C3A}</a:tableStyleId>
              </a:tblPr>
              <a:tblGrid>
                <a:gridCol w="3499002">
                  <a:extLst>
                    <a:ext uri="{9D8B030D-6E8A-4147-A177-3AD203B41FA5}">
                      <a16:colId xmlns:a16="http://schemas.microsoft.com/office/drawing/2014/main" val="1403949652"/>
                    </a:ext>
                  </a:extLst>
                </a:gridCol>
                <a:gridCol w="739158">
                  <a:extLst>
                    <a:ext uri="{9D8B030D-6E8A-4147-A177-3AD203B41FA5}">
                      <a16:colId xmlns:a16="http://schemas.microsoft.com/office/drawing/2014/main" val="4214668582"/>
                    </a:ext>
                  </a:extLst>
                </a:gridCol>
                <a:gridCol w="1095872">
                  <a:extLst>
                    <a:ext uri="{9D8B030D-6E8A-4147-A177-3AD203B41FA5}">
                      <a16:colId xmlns:a16="http://schemas.microsoft.com/office/drawing/2014/main" val="2884508690"/>
                    </a:ext>
                  </a:extLst>
                </a:gridCol>
                <a:gridCol w="916738">
                  <a:extLst>
                    <a:ext uri="{9D8B030D-6E8A-4147-A177-3AD203B41FA5}">
                      <a16:colId xmlns:a16="http://schemas.microsoft.com/office/drawing/2014/main" val="2278233349"/>
                    </a:ext>
                  </a:extLst>
                </a:gridCol>
              </a:tblGrid>
              <a:tr h="264041">
                <a:tc>
                  <a:txBody>
                    <a:bodyPr/>
                    <a:lstStyle/>
                    <a:p>
                      <a:pPr algn="ctr" fontAlgn="ctr"/>
                      <a:r>
                        <a:rPr lang="en-US" sz="1300" u="none" strike="noStrike">
                          <a:effectLst/>
                        </a:rPr>
                        <a:t>Component</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ctr"/>
                      <a:r>
                        <a:rPr lang="en-US" sz="1300" u="none" strike="noStrike">
                          <a:effectLst/>
                        </a:rPr>
                        <a:t>Number</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ctr"/>
                      <a:r>
                        <a:rPr lang="en-US" sz="1300" u="none" strike="noStrike">
                          <a:effectLst/>
                        </a:rPr>
                        <a:t>Cost per unit</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ctr"/>
                      <a:r>
                        <a:rPr lang="en-US" sz="1300" u="none" strike="noStrike">
                          <a:effectLst/>
                        </a:rPr>
                        <a:t>Total cost</a:t>
                      </a:r>
                      <a:endParaRPr lang="en-US" sz="1300" b="0" i="0" u="none" strike="noStrike">
                        <a:solidFill>
                          <a:srgbClr val="000000"/>
                        </a:solidFill>
                        <a:effectLst/>
                        <a:latin typeface="Times New Roman" panose="02020603050405020304" pitchFamily="18" charset="0"/>
                      </a:endParaRPr>
                    </a:p>
                  </a:txBody>
                  <a:tcPr marL="10544" marR="10544" marT="10544" marB="0" anchor="ctr"/>
                </a:tc>
                <a:extLst>
                  <a:ext uri="{0D108BD9-81ED-4DB2-BD59-A6C34878D82A}">
                    <a16:rowId xmlns:a16="http://schemas.microsoft.com/office/drawing/2014/main" val="3845572413"/>
                  </a:ext>
                </a:extLst>
              </a:tr>
              <a:tr h="264041">
                <a:tc>
                  <a:txBody>
                    <a:bodyPr/>
                    <a:lstStyle/>
                    <a:p>
                      <a:pPr algn="l" fontAlgn="b"/>
                      <a:r>
                        <a:rPr lang="en-US" sz="1300" u="none" strike="noStrike">
                          <a:effectLst/>
                        </a:rPr>
                        <a:t>Raspberry Pi Pico 2 W</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$7.00</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$7.00</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428903884"/>
                  </a:ext>
                </a:extLst>
              </a:tr>
              <a:tr h="264041">
                <a:tc>
                  <a:txBody>
                    <a:bodyPr/>
                    <a:lstStyle/>
                    <a:p>
                      <a:pPr algn="l" fontAlgn="b"/>
                      <a:r>
                        <a:rPr lang="en-US" sz="1300" u="none" strike="noStrike">
                          <a:effectLst/>
                        </a:rPr>
                        <a:t>Atlas Scientific EZO RTD Temperature Circuit</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$35.99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$35.99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2780393611"/>
                  </a:ext>
                </a:extLst>
              </a:tr>
              <a:tr h="264041">
                <a:tc>
                  <a:txBody>
                    <a:bodyPr/>
                    <a:lstStyle/>
                    <a:p>
                      <a:pPr algn="l" fontAlgn="b"/>
                      <a:r>
                        <a:rPr lang="en-US" sz="1300" u="none" strike="noStrike">
                          <a:effectLst/>
                        </a:rPr>
                        <a:t>Atlas Scientific Temperature Sensor</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$23.99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$23.99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298719337"/>
                  </a:ext>
                </a:extLst>
              </a:tr>
              <a:tr h="264041">
                <a:tc>
                  <a:txBody>
                    <a:bodyPr/>
                    <a:lstStyle/>
                    <a:p>
                      <a:pPr algn="l" fontAlgn="b"/>
                      <a:r>
                        <a:rPr lang="en-US" sz="1300" u="none" strike="noStrike">
                          <a:effectLst/>
                        </a:rPr>
                        <a:t>Ethernet Hat</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$4.95</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$4.95</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689080171"/>
                  </a:ext>
                </a:extLst>
              </a:tr>
              <a:tr h="264041">
                <a:tc>
                  <a:txBody>
                    <a:bodyPr/>
                    <a:lstStyle/>
                    <a:p>
                      <a:pPr algn="l" fontAlgn="b"/>
                      <a:r>
                        <a:rPr lang="en-US" sz="1300" u="none" strike="noStrike">
                          <a:effectLst/>
                        </a:rPr>
                        <a:t>SD Card</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dirty="0">
                          <a:effectLst/>
                        </a:rPr>
                        <a:t>$0.13</a:t>
                      </a:r>
                      <a:endParaRPr lang="en-US" sz="1300" b="0" i="0" u="none" strike="noStrike" dirty="0">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dirty="0">
                          <a:effectLst/>
                        </a:rPr>
                        <a:t>$0.13</a:t>
                      </a:r>
                      <a:endParaRPr lang="en-US" sz="1300" b="0" i="0" u="none" strike="noStrike" dirty="0">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1832143516"/>
                  </a:ext>
                </a:extLst>
              </a:tr>
              <a:tr h="264041">
                <a:tc>
                  <a:txBody>
                    <a:bodyPr/>
                    <a:lstStyle/>
                    <a:p>
                      <a:pPr algn="l" fontAlgn="b"/>
                      <a:r>
                        <a:rPr lang="en-US" sz="1300" u="none" strike="noStrike">
                          <a:effectLst/>
                        </a:rPr>
                        <a:t>LCD</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$3.77</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$3.77</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4141246270"/>
                  </a:ext>
                </a:extLst>
              </a:tr>
              <a:tr h="264041">
                <a:tc>
                  <a:txBody>
                    <a:bodyPr/>
                    <a:lstStyle/>
                    <a:p>
                      <a:pPr algn="l" fontAlgn="b"/>
                      <a:r>
                        <a:rPr lang="en-US" sz="1300" u="none" strike="noStrike">
                          <a:effectLst/>
                        </a:rPr>
                        <a:t>4x4 keyboard</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$9.36</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$9.36</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941159917"/>
                  </a:ext>
                </a:extLst>
              </a:tr>
              <a:tr h="264041">
                <a:tc>
                  <a:txBody>
                    <a:bodyPr/>
                    <a:lstStyle/>
                    <a:p>
                      <a:pPr algn="l" fontAlgn="b"/>
                      <a:r>
                        <a:rPr lang="en-US" sz="1300" u="none" strike="noStrike">
                          <a:effectLst/>
                        </a:rPr>
                        <a:t>Atlas Scientific EZO pH circuit</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$45.99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$45.99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2746708494"/>
                  </a:ext>
                </a:extLst>
              </a:tr>
              <a:tr h="468474">
                <a:tc>
                  <a:txBody>
                    <a:bodyPr/>
                    <a:lstStyle/>
                    <a:p>
                      <a:pPr algn="l" fontAlgn="b"/>
                      <a:r>
                        <a:rPr lang="en-US" sz="1300" u="none" strike="noStrike">
                          <a:effectLst/>
                        </a:rPr>
                        <a:t>Atlas Scientific Electrically isolated carrier board</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$41.99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$41.99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1259477419"/>
                  </a:ext>
                </a:extLst>
              </a:tr>
              <a:tr h="264041">
                <a:tc>
                  <a:txBody>
                    <a:bodyPr/>
                    <a:lstStyle/>
                    <a:p>
                      <a:pPr algn="l" fontAlgn="ctr"/>
                      <a:r>
                        <a:rPr lang="en-US" sz="1300" u="none" strike="noStrike">
                          <a:effectLst/>
                        </a:rPr>
                        <a:t>Power Receptacle</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$1.54</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$1.54</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932851124"/>
                  </a:ext>
                </a:extLst>
              </a:tr>
              <a:tr h="264041">
                <a:tc>
                  <a:txBody>
                    <a:bodyPr/>
                    <a:lstStyle/>
                    <a:p>
                      <a:pPr algn="l" fontAlgn="ctr"/>
                      <a:r>
                        <a:rPr lang="en-US" sz="1300" u="none" strike="noStrike">
                          <a:effectLst/>
                        </a:rPr>
                        <a:t>Power Outlet</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2</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$1.15</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$2.30</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457165821"/>
                  </a:ext>
                </a:extLst>
              </a:tr>
              <a:tr h="264041">
                <a:tc>
                  <a:txBody>
                    <a:bodyPr/>
                    <a:lstStyle/>
                    <a:p>
                      <a:pPr algn="l" fontAlgn="ctr"/>
                      <a:r>
                        <a:rPr lang="en-US" sz="1300" u="none" strike="noStrike">
                          <a:effectLst/>
                        </a:rPr>
                        <a:t>BNC Connector </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769798434"/>
                  </a:ext>
                </a:extLst>
              </a:tr>
              <a:tr h="264041">
                <a:tc>
                  <a:txBody>
                    <a:bodyPr/>
                    <a:lstStyle/>
                    <a:p>
                      <a:pPr algn="l" fontAlgn="ctr"/>
                      <a:r>
                        <a:rPr lang="en-US" sz="1300" u="none" strike="noStrike">
                          <a:effectLst/>
                        </a:rPr>
                        <a:t>Buck Converter Module </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$7.99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$7.99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379990391"/>
                  </a:ext>
                </a:extLst>
              </a:tr>
              <a:tr h="264041">
                <a:tc>
                  <a:txBody>
                    <a:bodyPr/>
                    <a:lstStyle/>
                    <a:p>
                      <a:pPr algn="l" fontAlgn="ctr"/>
                      <a:r>
                        <a:rPr lang="en-US" sz="1300" u="none" strike="noStrike">
                          <a:effectLst/>
                        </a:rPr>
                        <a:t>2 Channel Relay Module</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$6.25</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$6.25</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672661031"/>
                  </a:ext>
                </a:extLst>
              </a:tr>
              <a:tr h="264041">
                <a:tc>
                  <a:txBody>
                    <a:bodyPr/>
                    <a:lstStyle/>
                    <a:p>
                      <a:pPr algn="l" fontAlgn="b"/>
                      <a:r>
                        <a:rPr lang="en-US" sz="1300" u="none" strike="noStrike">
                          <a:effectLst/>
                        </a:rPr>
                        <a:t>Real Time Clock</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$6.95</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$6.95</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326145256"/>
                  </a:ext>
                </a:extLst>
              </a:tr>
              <a:tr h="264041">
                <a:tc>
                  <a:txBody>
                    <a:bodyPr/>
                    <a:lstStyle/>
                    <a:p>
                      <a:pPr algn="l" fontAlgn="ctr"/>
                      <a:r>
                        <a:rPr lang="en-US" sz="1300" u="none" strike="noStrike">
                          <a:effectLst/>
                        </a:rPr>
                        <a:t>Miscellaneous (ex. Resistor, Screws, etc.)</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N/A</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N/A</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$26.04</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855070415"/>
                  </a:ext>
                </a:extLst>
              </a:tr>
              <a:tr h="264041">
                <a:tc>
                  <a:txBody>
                    <a:bodyPr/>
                    <a:lstStyle/>
                    <a:p>
                      <a:pPr algn="l" fontAlgn="b"/>
                      <a:r>
                        <a:rPr lang="en-US" sz="1300" u="none" strike="noStrike">
                          <a:effectLst/>
                        </a:rPr>
                        <a:t>Total</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 </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 </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dirty="0">
                          <a:effectLst/>
                        </a:rPr>
                        <a:t>$229.23</a:t>
                      </a:r>
                      <a:endParaRPr lang="en-US" sz="1300" b="0" i="0" u="none" strike="noStrike" dirty="0">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2277521693"/>
                  </a:ext>
                </a:extLst>
              </a:tr>
            </a:tbl>
          </a:graphicData>
        </a:graphic>
      </p:graphicFrame>
    </p:spTree>
    <p:extLst>
      <p:ext uri="{BB962C8B-B14F-4D97-AF65-F5344CB8AC3E}">
        <p14:creationId xmlns:p14="http://schemas.microsoft.com/office/powerpoint/2010/main" val="2605477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D6C9C-73F9-3740-2862-CC513528CDAC}"/>
              </a:ext>
            </a:extLst>
          </p:cNvPr>
          <p:cNvSpPr>
            <a:spLocks noGrp="1"/>
          </p:cNvSpPr>
          <p:nvPr>
            <p:ph type="title"/>
          </p:nvPr>
        </p:nvSpPr>
        <p:spPr/>
        <p:txBody>
          <a:bodyPr>
            <a:normAutofit/>
          </a:bodyPr>
          <a:lstStyle/>
          <a:p>
            <a:r>
              <a:rPr lang="en-US" sz="3500" dirty="0"/>
              <a:t>Next Steps</a:t>
            </a:r>
          </a:p>
        </p:txBody>
      </p:sp>
      <p:sp>
        <p:nvSpPr>
          <p:cNvPr id="3" name="Content Placeholder 2">
            <a:extLst>
              <a:ext uri="{FF2B5EF4-FFF2-40B4-BE49-F238E27FC236}">
                <a16:creationId xmlns:a16="http://schemas.microsoft.com/office/drawing/2014/main" id="{533AD2BF-E50B-BAB4-F923-1D405CA5AA16}"/>
              </a:ext>
            </a:extLst>
          </p:cNvPr>
          <p:cNvSpPr>
            <a:spLocks noGrp="1"/>
          </p:cNvSpPr>
          <p:nvPr>
            <p:ph idx="1"/>
          </p:nvPr>
        </p:nvSpPr>
        <p:spPr/>
        <p:txBody>
          <a:bodyPr>
            <a:normAutofit/>
          </a:bodyPr>
          <a:lstStyle/>
          <a:p>
            <a:r>
              <a:rPr lang="en-US" sz="2500" dirty="0"/>
              <a:t>PCB Layout </a:t>
            </a:r>
          </a:p>
          <a:p>
            <a:r>
              <a:rPr lang="en-US" sz="2500" dirty="0"/>
              <a:t>Fabrication </a:t>
            </a:r>
          </a:p>
          <a:p>
            <a:r>
              <a:rPr lang="en-US" sz="2500" dirty="0"/>
              <a:t>Testing</a:t>
            </a:r>
          </a:p>
        </p:txBody>
      </p:sp>
    </p:spTree>
    <p:extLst>
      <p:ext uri="{BB962C8B-B14F-4D97-AF65-F5344CB8AC3E}">
        <p14:creationId xmlns:p14="http://schemas.microsoft.com/office/powerpoint/2010/main" val="12074761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F4582-A913-72BF-9064-E151E5AAA6E1}"/>
              </a:ext>
            </a:extLst>
          </p:cNvPr>
          <p:cNvSpPr>
            <a:spLocks noGrp="1"/>
          </p:cNvSpPr>
          <p:nvPr>
            <p:ph type="ctrTitle"/>
          </p:nvPr>
        </p:nvSpPr>
        <p:spPr/>
        <p:txBody>
          <a:bodyPr/>
          <a:lstStyle/>
          <a:p>
            <a:r>
              <a:rPr lang="en-US" dirty="0"/>
              <a:t>Questions?</a:t>
            </a:r>
          </a:p>
        </p:txBody>
      </p:sp>
    </p:spTree>
    <p:extLst>
      <p:ext uri="{BB962C8B-B14F-4D97-AF65-F5344CB8AC3E}">
        <p14:creationId xmlns:p14="http://schemas.microsoft.com/office/powerpoint/2010/main" val="234518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A8B33-6CD0-A5B4-A6B5-16970E7F1314}"/>
              </a:ext>
            </a:extLst>
          </p:cNvPr>
          <p:cNvSpPr>
            <a:spLocks noGrp="1"/>
          </p:cNvSpPr>
          <p:nvPr>
            <p:ph type="title"/>
          </p:nvPr>
        </p:nvSpPr>
        <p:spPr>
          <a:xfrm>
            <a:off x="2231136" y="635681"/>
            <a:ext cx="7729728" cy="1188720"/>
          </a:xfrm>
        </p:spPr>
        <p:txBody>
          <a:bodyPr>
            <a:normAutofit/>
          </a:bodyPr>
          <a:lstStyle/>
          <a:p>
            <a:r>
              <a:rPr lang="en-US" sz="3500" dirty="0"/>
              <a:t>Background</a:t>
            </a:r>
          </a:p>
        </p:txBody>
      </p:sp>
      <p:sp>
        <p:nvSpPr>
          <p:cNvPr id="3" name="Content Placeholder 2">
            <a:extLst>
              <a:ext uri="{FF2B5EF4-FFF2-40B4-BE49-F238E27FC236}">
                <a16:creationId xmlns:a16="http://schemas.microsoft.com/office/drawing/2014/main" id="{D88855D6-FB2D-2405-CAB5-FA13B30D6D19}"/>
              </a:ext>
            </a:extLst>
          </p:cNvPr>
          <p:cNvSpPr>
            <a:spLocks noGrp="1"/>
          </p:cNvSpPr>
          <p:nvPr>
            <p:ph idx="1"/>
          </p:nvPr>
        </p:nvSpPr>
        <p:spPr>
          <a:xfrm>
            <a:off x="2110607" y="2036067"/>
            <a:ext cx="7970786" cy="1188720"/>
          </a:xfrm>
        </p:spPr>
        <p:txBody>
          <a:bodyPr>
            <a:noAutofit/>
          </a:bodyPr>
          <a:lstStyle/>
          <a:p>
            <a:r>
              <a:rPr lang="en-US" sz="2500" dirty="0"/>
              <a:t>What is Ocean Acidification? </a:t>
            </a:r>
          </a:p>
          <a:p>
            <a:r>
              <a:rPr lang="en-US" sz="2500" dirty="0"/>
              <a:t>What is Walla Walla University doing to help study this?</a:t>
            </a:r>
          </a:p>
          <a:p>
            <a:pPr marL="0" indent="0">
              <a:buNone/>
            </a:pPr>
            <a:endParaRPr lang="en-US" sz="2500" dirty="0"/>
          </a:p>
          <a:p>
            <a:endParaRPr lang="en-US" sz="2500" dirty="0"/>
          </a:p>
          <a:p>
            <a:endParaRPr lang="en-US" sz="2500" dirty="0"/>
          </a:p>
        </p:txBody>
      </p:sp>
      <p:pic>
        <p:nvPicPr>
          <p:cNvPr id="2050" name="Picture 2">
            <a:extLst>
              <a:ext uri="{FF2B5EF4-FFF2-40B4-BE49-F238E27FC236}">
                <a16:creationId xmlns:a16="http://schemas.microsoft.com/office/drawing/2014/main" id="{9C5EA0F8-C44E-9B69-B371-27D0A1B67F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928" y="3633214"/>
            <a:ext cx="5080000" cy="24066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diagram of a computer system&#10;&#10;Description automatically generated">
            <a:extLst>
              <a:ext uri="{FF2B5EF4-FFF2-40B4-BE49-F238E27FC236}">
                <a16:creationId xmlns:a16="http://schemas.microsoft.com/office/drawing/2014/main" id="{FEA9B55C-9D76-3BDD-0908-926ACAE99334}"/>
              </a:ext>
            </a:extLst>
          </p:cNvPr>
          <p:cNvPicPr>
            <a:picLocks noChangeAspect="1"/>
          </p:cNvPicPr>
          <p:nvPr/>
        </p:nvPicPr>
        <p:blipFill>
          <a:blip r:embed="rId4"/>
          <a:srcRect t="3812" b="3812"/>
          <a:stretch/>
        </p:blipFill>
        <p:spPr>
          <a:xfrm>
            <a:off x="7255241" y="3224787"/>
            <a:ext cx="4064902" cy="3092649"/>
          </a:xfrm>
          <a:prstGeom prst="rect">
            <a:avLst/>
          </a:prstGeom>
        </p:spPr>
      </p:pic>
    </p:spTree>
    <p:extLst>
      <p:ext uri="{BB962C8B-B14F-4D97-AF65-F5344CB8AC3E}">
        <p14:creationId xmlns:p14="http://schemas.microsoft.com/office/powerpoint/2010/main" val="4109745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4C9FC-5F42-7ECF-4FB9-344B7E1DB681}"/>
              </a:ext>
            </a:extLst>
          </p:cNvPr>
          <p:cNvSpPr>
            <a:spLocks noGrp="1"/>
          </p:cNvSpPr>
          <p:nvPr>
            <p:ph type="title"/>
          </p:nvPr>
        </p:nvSpPr>
        <p:spPr>
          <a:xfrm>
            <a:off x="2231135" y="365978"/>
            <a:ext cx="7729728" cy="1188720"/>
          </a:xfrm>
        </p:spPr>
        <p:txBody>
          <a:bodyPr>
            <a:normAutofit/>
          </a:bodyPr>
          <a:lstStyle/>
          <a:p>
            <a:r>
              <a:rPr lang="en-US" sz="3500" dirty="0"/>
              <a:t>New Design</a:t>
            </a:r>
          </a:p>
        </p:txBody>
      </p:sp>
      <p:pic>
        <p:nvPicPr>
          <p:cNvPr id="4" name="Picture 3">
            <a:extLst>
              <a:ext uri="{FF2B5EF4-FFF2-40B4-BE49-F238E27FC236}">
                <a16:creationId xmlns:a16="http://schemas.microsoft.com/office/drawing/2014/main" id="{13A53881-2951-4AE7-C397-1D42CF45AD9C}"/>
              </a:ext>
            </a:extLst>
          </p:cNvPr>
          <p:cNvPicPr>
            <a:picLocks noChangeAspect="1"/>
          </p:cNvPicPr>
          <p:nvPr/>
        </p:nvPicPr>
        <p:blipFill>
          <a:blip r:embed="rId3"/>
          <a:srcRect l="5843" t="6140" r="21790" b="28822"/>
          <a:stretch/>
        </p:blipFill>
        <p:spPr bwMode="auto">
          <a:xfrm>
            <a:off x="2407219" y="1728845"/>
            <a:ext cx="7377560" cy="51291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48532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a16="http://schemas.microsoft.com/office/drawing/2014/main" id="{9913A6BC-0900-388F-EFDE-8952BA5220D7}"/>
              </a:ext>
            </a:extLst>
          </p:cNvPr>
          <p:cNvPicPr>
            <a:picLocks noChangeAspect="1"/>
          </p:cNvPicPr>
          <p:nvPr/>
        </p:nvPicPr>
        <p:blipFill>
          <a:blip r:embed="rId3"/>
          <a:srcRect l="5655" t="6349" r="5051" b="6603"/>
          <a:stretch/>
        </p:blipFill>
        <p:spPr>
          <a:xfrm>
            <a:off x="1111770" y="0"/>
            <a:ext cx="9968459" cy="6867160"/>
          </a:xfrm>
          <a:prstGeom prst="rect">
            <a:avLst/>
          </a:prstGeom>
        </p:spPr>
      </p:pic>
    </p:spTree>
    <p:extLst>
      <p:ext uri="{BB962C8B-B14F-4D97-AF65-F5344CB8AC3E}">
        <p14:creationId xmlns:p14="http://schemas.microsoft.com/office/powerpoint/2010/main" val="1437302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1660E788-AFA9-4A1B-9991-6AA74632A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DD47A3-9845-FCAF-B0B7-81DEEF875C82}"/>
              </a:ext>
            </a:extLst>
          </p:cNvPr>
          <p:cNvSpPr>
            <a:spLocks noGrp="1"/>
          </p:cNvSpPr>
          <p:nvPr>
            <p:ph type="title"/>
          </p:nvPr>
        </p:nvSpPr>
        <p:spPr>
          <a:xfrm>
            <a:off x="643466" y="643466"/>
            <a:ext cx="3718671" cy="1739969"/>
          </a:xfrm>
          <a:noFill/>
          <a:ln>
            <a:solidFill>
              <a:schemeClr val="bg1"/>
            </a:solidFill>
          </a:ln>
        </p:spPr>
        <p:txBody>
          <a:bodyPr wrap="square">
            <a:noAutofit/>
          </a:bodyPr>
          <a:lstStyle/>
          <a:p>
            <a:r>
              <a:rPr lang="en-US" sz="3500" dirty="0">
                <a:solidFill>
                  <a:schemeClr val="bg1"/>
                </a:solidFill>
              </a:rPr>
              <a:t>Power Management</a:t>
            </a:r>
          </a:p>
        </p:txBody>
      </p:sp>
      <p:sp>
        <p:nvSpPr>
          <p:cNvPr id="3" name="Content Placeholder 2">
            <a:extLst>
              <a:ext uri="{FF2B5EF4-FFF2-40B4-BE49-F238E27FC236}">
                <a16:creationId xmlns:a16="http://schemas.microsoft.com/office/drawing/2014/main" id="{F22FE987-513E-1E9F-C1BD-BC419EB92796}"/>
              </a:ext>
            </a:extLst>
          </p:cNvPr>
          <p:cNvSpPr>
            <a:spLocks noGrp="1"/>
          </p:cNvSpPr>
          <p:nvPr>
            <p:ph idx="1"/>
          </p:nvPr>
        </p:nvSpPr>
        <p:spPr>
          <a:xfrm>
            <a:off x="643468" y="2638044"/>
            <a:ext cx="3363974" cy="3415622"/>
          </a:xfrm>
        </p:spPr>
        <p:txBody>
          <a:bodyPr>
            <a:normAutofit/>
          </a:bodyPr>
          <a:lstStyle/>
          <a:p>
            <a:r>
              <a:rPr lang="en-US" sz="2500" dirty="0">
                <a:solidFill>
                  <a:schemeClr val="bg1"/>
                </a:solidFill>
              </a:rPr>
              <a:t>120 V to 5V Buck converter</a:t>
            </a:r>
          </a:p>
          <a:p>
            <a:r>
              <a:rPr lang="en-US" sz="2500" dirty="0">
                <a:solidFill>
                  <a:schemeClr val="bg1"/>
                </a:solidFill>
              </a:rPr>
              <a:t>Linear Regular</a:t>
            </a:r>
          </a:p>
          <a:p>
            <a:r>
              <a:rPr lang="en-US" sz="2500" dirty="0">
                <a:solidFill>
                  <a:schemeClr val="bg1"/>
                </a:solidFill>
              </a:rPr>
              <a:t>Relay</a:t>
            </a:r>
          </a:p>
          <a:p>
            <a:endParaRPr lang="en-US" sz="2500" dirty="0">
              <a:solidFill>
                <a:schemeClr val="bg1"/>
              </a:solidFill>
            </a:endParaRPr>
          </a:p>
        </p:txBody>
      </p:sp>
      <p:pic>
        <p:nvPicPr>
          <p:cNvPr id="5" name="Picture 4" descr="A diagram of a computer&#10;&#10;AI-generated content may be incorrect.">
            <a:extLst>
              <a:ext uri="{FF2B5EF4-FFF2-40B4-BE49-F238E27FC236}">
                <a16:creationId xmlns:a16="http://schemas.microsoft.com/office/drawing/2014/main" id="{A3C393ED-235C-EECD-77CF-FACF8024D200}"/>
              </a:ext>
            </a:extLst>
          </p:cNvPr>
          <p:cNvPicPr>
            <a:picLocks noChangeAspect="1"/>
          </p:cNvPicPr>
          <p:nvPr/>
        </p:nvPicPr>
        <p:blipFill>
          <a:blip r:embed="rId3"/>
          <a:stretch>
            <a:fillRect/>
          </a:stretch>
        </p:blipFill>
        <p:spPr>
          <a:xfrm>
            <a:off x="5409108" y="643467"/>
            <a:ext cx="6028078" cy="5410199"/>
          </a:xfrm>
          <a:prstGeom prst="rect">
            <a:avLst/>
          </a:prstGeom>
        </p:spPr>
      </p:pic>
    </p:spTree>
    <p:extLst>
      <p:ext uri="{BB962C8B-B14F-4D97-AF65-F5344CB8AC3E}">
        <p14:creationId xmlns:p14="http://schemas.microsoft.com/office/powerpoint/2010/main" val="1874556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CA00B-4DE1-56BB-5DB8-969372664C55}"/>
              </a:ext>
            </a:extLst>
          </p:cNvPr>
          <p:cNvSpPr>
            <a:spLocks noGrp="1"/>
          </p:cNvSpPr>
          <p:nvPr>
            <p:ph type="title"/>
          </p:nvPr>
        </p:nvSpPr>
        <p:spPr>
          <a:xfrm>
            <a:off x="2231136" y="664485"/>
            <a:ext cx="7729728" cy="1188720"/>
          </a:xfrm>
        </p:spPr>
        <p:txBody>
          <a:bodyPr>
            <a:normAutofit/>
          </a:bodyPr>
          <a:lstStyle/>
          <a:p>
            <a:r>
              <a:rPr lang="en-US" sz="3500" dirty="0"/>
              <a:t>Sensors</a:t>
            </a:r>
          </a:p>
        </p:txBody>
      </p:sp>
      <p:sp>
        <p:nvSpPr>
          <p:cNvPr id="3" name="Content Placeholder 2">
            <a:extLst>
              <a:ext uri="{FF2B5EF4-FFF2-40B4-BE49-F238E27FC236}">
                <a16:creationId xmlns:a16="http://schemas.microsoft.com/office/drawing/2014/main" id="{80347DF7-D3E3-7EBE-4B7A-D2B718999E99}"/>
              </a:ext>
            </a:extLst>
          </p:cNvPr>
          <p:cNvSpPr>
            <a:spLocks noGrp="1"/>
          </p:cNvSpPr>
          <p:nvPr>
            <p:ph idx="1"/>
          </p:nvPr>
        </p:nvSpPr>
        <p:spPr>
          <a:xfrm>
            <a:off x="944131" y="2220594"/>
            <a:ext cx="7729728" cy="3101983"/>
          </a:xfrm>
        </p:spPr>
        <p:txBody>
          <a:bodyPr>
            <a:normAutofit/>
          </a:bodyPr>
          <a:lstStyle/>
          <a:p>
            <a:r>
              <a:rPr lang="en-US" sz="2500" dirty="0"/>
              <a:t>Temperature Circuit</a:t>
            </a:r>
          </a:p>
          <a:p>
            <a:r>
              <a:rPr lang="en-US" sz="2500" dirty="0"/>
              <a:t>pH Circuit</a:t>
            </a:r>
          </a:p>
          <a:p>
            <a:r>
              <a:rPr lang="en-US" sz="2500" dirty="0"/>
              <a:t>Protocol: I2C (share bus)</a:t>
            </a:r>
          </a:p>
          <a:p>
            <a:endParaRPr lang="en-US" sz="2500" dirty="0"/>
          </a:p>
          <a:p>
            <a:endParaRPr lang="en-US" sz="2500" dirty="0"/>
          </a:p>
        </p:txBody>
      </p:sp>
      <p:pic>
        <p:nvPicPr>
          <p:cNvPr id="1026" name="Picture 2" descr="Atlas Scientific EZO™ RTD Temperature Circuit - Sensors &amp; probes – Sensors  &amp; Probes">
            <a:extLst>
              <a:ext uri="{FF2B5EF4-FFF2-40B4-BE49-F238E27FC236}">
                <a16:creationId xmlns:a16="http://schemas.microsoft.com/office/drawing/2014/main" id="{35736384-7A23-FBA3-F05B-AC26A72E3A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635" t="15632" r="17416" b="16240"/>
          <a:stretch/>
        </p:blipFill>
        <p:spPr bwMode="auto">
          <a:xfrm>
            <a:off x="1307354" y="4038691"/>
            <a:ext cx="1775478" cy="25677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tlas Scientific EZO-pH Embedded pH Circuit .001-14: Ph Sensor: Amazon.com:  Industrial &amp; Scientific">
            <a:extLst>
              <a:ext uri="{FF2B5EF4-FFF2-40B4-BE49-F238E27FC236}">
                <a16:creationId xmlns:a16="http://schemas.microsoft.com/office/drawing/2014/main" id="{7D4C8E24-4B0B-B477-2FA1-6C7FD869347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003" t="3469" r="5358" b="2673"/>
          <a:stretch/>
        </p:blipFill>
        <p:spPr bwMode="auto">
          <a:xfrm>
            <a:off x="3446055" y="4097505"/>
            <a:ext cx="1775478" cy="25089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25727A2-BCB8-92D1-CB70-B3C5776DA32A}"/>
              </a:ext>
            </a:extLst>
          </p:cNvPr>
          <p:cNvPicPr>
            <a:picLocks noChangeAspect="1"/>
          </p:cNvPicPr>
          <p:nvPr/>
        </p:nvPicPr>
        <p:blipFill>
          <a:blip r:embed="rId5"/>
          <a:stretch>
            <a:fillRect/>
          </a:stretch>
        </p:blipFill>
        <p:spPr>
          <a:xfrm>
            <a:off x="5847765" y="2227064"/>
            <a:ext cx="5883638" cy="4123799"/>
          </a:xfrm>
          <a:prstGeom prst="rect">
            <a:avLst/>
          </a:prstGeom>
        </p:spPr>
      </p:pic>
    </p:spTree>
    <p:extLst>
      <p:ext uri="{BB962C8B-B14F-4D97-AF65-F5344CB8AC3E}">
        <p14:creationId xmlns:p14="http://schemas.microsoft.com/office/powerpoint/2010/main" val="8505612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B8EC1-0ADF-FD27-AF16-8C460CED177F}"/>
              </a:ext>
            </a:extLst>
          </p:cNvPr>
          <p:cNvSpPr>
            <a:spLocks noGrp="1"/>
          </p:cNvSpPr>
          <p:nvPr>
            <p:ph type="title"/>
          </p:nvPr>
        </p:nvSpPr>
        <p:spPr>
          <a:xfrm>
            <a:off x="2231136" y="442178"/>
            <a:ext cx="7729728" cy="1188720"/>
          </a:xfrm>
        </p:spPr>
        <p:txBody>
          <a:bodyPr>
            <a:normAutofit/>
          </a:bodyPr>
          <a:lstStyle/>
          <a:p>
            <a:r>
              <a:rPr lang="en-US" sz="3500" dirty="0"/>
              <a:t>Other Peripherals</a:t>
            </a:r>
          </a:p>
        </p:txBody>
      </p:sp>
      <p:sp>
        <p:nvSpPr>
          <p:cNvPr id="5" name="Content Placeholder 2">
            <a:extLst>
              <a:ext uri="{FF2B5EF4-FFF2-40B4-BE49-F238E27FC236}">
                <a16:creationId xmlns:a16="http://schemas.microsoft.com/office/drawing/2014/main" id="{BE3A1755-E080-A39F-83A0-73759BE13AAD}"/>
              </a:ext>
            </a:extLst>
          </p:cNvPr>
          <p:cNvSpPr txBox="1">
            <a:spLocks/>
          </p:cNvSpPr>
          <p:nvPr/>
        </p:nvSpPr>
        <p:spPr>
          <a:xfrm>
            <a:off x="608553" y="2570681"/>
            <a:ext cx="7729728" cy="3101983"/>
          </a:xfrm>
          <a:prstGeom prst="rect">
            <a:avLst/>
          </a:prstGeom>
        </p:spPr>
        <p:txBody>
          <a:bodyPr vert="horz" lIns="91440" tIns="45720" rIns="91440" bIns="45720" rtlCol="0">
            <a:normAutofit/>
          </a:bodyPr>
          <a:lstStyle>
            <a:lvl1pPr marL="228594" indent="-228594" algn="l" defTabSz="914377"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18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783"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377"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2971"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30"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276"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0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28"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2500" dirty="0"/>
              <a:t>Real Time Clock</a:t>
            </a:r>
          </a:p>
          <a:p>
            <a:r>
              <a:rPr lang="en-US" sz="2500" dirty="0"/>
              <a:t>Display</a:t>
            </a:r>
          </a:p>
          <a:p>
            <a:endParaRPr lang="en-US" sz="2500" dirty="0"/>
          </a:p>
          <a:p>
            <a:r>
              <a:rPr lang="en-US" sz="2500" dirty="0"/>
              <a:t>Protocol: I2C (share bus)</a:t>
            </a:r>
          </a:p>
          <a:p>
            <a:endParaRPr lang="en-US" sz="2500" dirty="0"/>
          </a:p>
        </p:txBody>
      </p:sp>
      <p:pic>
        <p:nvPicPr>
          <p:cNvPr id="6" name="Picture 5">
            <a:extLst>
              <a:ext uri="{FF2B5EF4-FFF2-40B4-BE49-F238E27FC236}">
                <a16:creationId xmlns:a16="http://schemas.microsoft.com/office/drawing/2014/main" id="{DD16E357-253D-249C-D4C8-663784A2AC6A}"/>
              </a:ext>
            </a:extLst>
          </p:cNvPr>
          <p:cNvPicPr>
            <a:picLocks noChangeAspect="1"/>
          </p:cNvPicPr>
          <p:nvPr/>
        </p:nvPicPr>
        <p:blipFill>
          <a:blip r:embed="rId3"/>
          <a:stretch>
            <a:fillRect/>
          </a:stretch>
        </p:blipFill>
        <p:spPr>
          <a:xfrm>
            <a:off x="4473417" y="2009103"/>
            <a:ext cx="7358788" cy="4225141"/>
          </a:xfrm>
          <a:prstGeom prst="rect">
            <a:avLst/>
          </a:prstGeom>
        </p:spPr>
      </p:pic>
    </p:spTree>
    <p:extLst>
      <p:ext uri="{BB962C8B-B14F-4D97-AF65-F5344CB8AC3E}">
        <p14:creationId xmlns:p14="http://schemas.microsoft.com/office/powerpoint/2010/main" val="4083603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C09E9-3E44-EE67-C441-0CCF9D0D209F}"/>
              </a:ext>
            </a:extLst>
          </p:cNvPr>
          <p:cNvSpPr>
            <a:spLocks noGrp="1"/>
          </p:cNvSpPr>
          <p:nvPr>
            <p:ph type="title"/>
          </p:nvPr>
        </p:nvSpPr>
        <p:spPr>
          <a:xfrm>
            <a:off x="3049524" y="134010"/>
            <a:ext cx="6092952" cy="1188720"/>
          </a:xfrm>
        </p:spPr>
        <p:txBody>
          <a:bodyPr>
            <a:normAutofit/>
          </a:bodyPr>
          <a:lstStyle/>
          <a:p>
            <a:r>
              <a:rPr lang="en-US" sz="3500" dirty="0"/>
              <a:t>SD card</a:t>
            </a:r>
          </a:p>
        </p:txBody>
      </p:sp>
      <p:sp>
        <p:nvSpPr>
          <p:cNvPr id="3" name="Content Placeholder 2">
            <a:extLst>
              <a:ext uri="{FF2B5EF4-FFF2-40B4-BE49-F238E27FC236}">
                <a16:creationId xmlns:a16="http://schemas.microsoft.com/office/drawing/2014/main" id="{12ED24D2-C107-4C2E-CA48-E543BFB86E9E}"/>
              </a:ext>
            </a:extLst>
          </p:cNvPr>
          <p:cNvSpPr>
            <a:spLocks noGrp="1"/>
          </p:cNvSpPr>
          <p:nvPr>
            <p:ph idx="1"/>
          </p:nvPr>
        </p:nvSpPr>
        <p:spPr>
          <a:xfrm>
            <a:off x="3863776" y="5094236"/>
            <a:ext cx="4464448" cy="1188720"/>
          </a:xfrm>
        </p:spPr>
        <p:txBody>
          <a:bodyPr>
            <a:noAutofit/>
          </a:bodyPr>
          <a:lstStyle/>
          <a:p>
            <a:r>
              <a:rPr lang="en-US" sz="2500" dirty="0"/>
              <a:t>Protocol: SPI</a:t>
            </a:r>
          </a:p>
          <a:p>
            <a:r>
              <a:rPr lang="en-US" sz="2500" dirty="0"/>
              <a:t>Surface Mounted Component</a:t>
            </a:r>
          </a:p>
        </p:txBody>
      </p:sp>
      <p:pic>
        <p:nvPicPr>
          <p:cNvPr id="5" name="Picture 4" descr="A drawing of a computer chip&#10;&#10;AI-generated content may be incorrect.">
            <a:extLst>
              <a:ext uri="{FF2B5EF4-FFF2-40B4-BE49-F238E27FC236}">
                <a16:creationId xmlns:a16="http://schemas.microsoft.com/office/drawing/2014/main" id="{78A29742-6DD6-12EE-E4E3-AC5E55FB384E}"/>
              </a:ext>
            </a:extLst>
          </p:cNvPr>
          <p:cNvPicPr>
            <a:picLocks noChangeAspect="1"/>
          </p:cNvPicPr>
          <p:nvPr/>
        </p:nvPicPr>
        <p:blipFill>
          <a:blip r:embed="rId3"/>
          <a:srcRect t="8454"/>
          <a:stretch/>
        </p:blipFill>
        <p:spPr>
          <a:xfrm>
            <a:off x="6357259" y="1562654"/>
            <a:ext cx="4464448" cy="2850700"/>
          </a:xfrm>
          <a:prstGeom prst="rect">
            <a:avLst/>
          </a:prstGeom>
          <a:ln w="31750" cap="sq">
            <a:solidFill>
              <a:srgbClr val="FFFFFF"/>
            </a:solidFill>
            <a:miter lim="800000"/>
          </a:ln>
        </p:spPr>
      </p:pic>
      <p:pic>
        <p:nvPicPr>
          <p:cNvPr id="6" name="Picture 5" descr="A diagram of a computer&#10;&#10;AI-generated content may be incorrect.">
            <a:extLst>
              <a:ext uri="{FF2B5EF4-FFF2-40B4-BE49-F238E27FC236}">
                <a16:creationId xmlns:a16="http://schemas.microsoft.com/office/drawing/2014/main" id="{A5A29906-FCE7-A560-950E-9750024CDD60}"/>
              </a:ext>
            </a:extLst>
          </p:cNvPr>
          <p:cNvPicPr>
            <a:picLocks noChangeAspect="1"/>
          </p:cNvPicPr>
          <p:nvPr/>
        </p:nvPicPr>
        <p:blipFill>
          <a:blip r:embed="rId4"/>
          <a:stretch>
            <a:fillRect/>
          </a:stretch>
        </p:blipFill>
        <p:spPr>
          <a:xfrm>
            <a:off x="1074611" y="1575698"/>
            <a:ext cx="4760132" cy="2844178"/>
          </a:xfrm>
          <a:prstGeom prst="rect">
            <a:avLst/>
          </a:prstGeom>
          <a:ln w="31750" cap="sq">
            <a:solidFill>
              <a:srgbClr val="FFFFFF"/>
            </a:solidFill>
            <a:miter lim="800000"/>
          </a:ln>
        </p:spPr>
      </p:pic>
    </p:spTree>
    <p:extLst>
      <p:ext uri="{BB962C8B-B14F-4D97-AF65-F5344CB8AC3E}">
        <p14:creationId xmlns:p14="http://schemas.microsoft.com/office/powerpoint/2010/main" val="466891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EB350-E30A-2103-3A33-37FA0A36CE8A}"/>
              </a:ext>
            </a:extLst>
          </p:cNvPr>
          <p:cNvSpPr>
            <a:spLocks noGrp="1"/>
          </p:cNvSpPr>
          <p:nvPr>
            <p:ph type="title"/>
          </p:nvPr>
        </p:nvSpPr>
        <p:spPr/>
        <p:txBody>
          <a:bodyPr>
            <a:normAutofit/>
          </a:bodyPr>
          <a:lstStyle/>
          <a:p>
            <a:r>
              <a:rPr lang="en-US" sz="3500" dirty="0"/>
              <a:t>Alternatives</a:t>
            </a:r>
          </a:p>
        </p:txBody>
      </p:sp>
      <p:sp>
        <p:nvSpPr>
          <p:cNvPr id="3" name="Content Placeholder 2">
            <a:extLst>
              <a:ext uri="{FF2B5EF4-FFF2-40B4-BE49-F238E27FC236}">
                <a16:creationId xmlns:a16="http://schemas.microsoft.com/office/drawing/2014/main" id="{242DF477-E0D5-2A28-4FB9-933E86301209}"/>
              </a:ext>
            </a:extLst>
          </p:cNvPr>
          <p:cNvSpPr>
            <a:spLocks noGrp="1"/>
          </p:cNvSpPr>
          <p:nvPr>
            <p:ph idx="1"/>
          </p:nvPr>
        </p:nvSpPr>
        <p:spPr/>
        <p:txBody>
          <a:bodyPr>
            <a:normAutofit/>
          </a:bodyPr>
          <a:lstStyle/>
          <a:p>
            <a:r>
              <a:rPr lang="en-US" sz="2500" dirty="0"/>
              <a:t>Temperature Circuit</a:t>
            </a:r>
          </a:p>
          <a:p>
            <a:pPr marL="0" indent="0">
              <a:buNone/>
            </a:pPr>
            <a:r>
              <a:rPr lang="en-US" sz="2500" dirty="0"/>
              <a:t> 	- Adafruit vs Atlas Scientific and BNC connector</a:t>
            </a:r>
          </a:p>
          <a:p>
            <a:r>
              <a:rPr lang="en-US" sz="2500" dirty="0"/>
              <a:t>5V or 3V Buck Converter</a:t>
            </a:r>
          </a:p>
          <a:p>
            <a:pPr marL="228595" lvl="1" indent="0">
              <a:buNone/>
            </a:pPr>
            <a:r>
              <a:rPr lang="en-US" sz="2500" dirty="0"/>
              <a:t>	- Relay</a:t>
            </a:r>
          </a:p>
          <a:p>
            <a:r>
              <a:rPr lang="en-US" sz="2500" dirty="0"/>
              <a:t>Raspberry Pi Pico Family</a:t>
            </a:r>
          </a:p>
        </p:txBody>
      </p:sp>
    </p:spTree>
    <p:extLst>
      <p:ext uri="{BB962C8B-B14F-4D97-AF65-F5344CB8AC3E}">
        <p14:creationId xmlns:p14="http://schemas.microsoft.com/office/powerpoint/2010/main" val="1299384718"/>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TM10001115[[fn=Parcel]]</Template>
  <TotalTime>6937</TotalTime>
  <Words>1181</Words>
  <Application>Microsoft Office PowerPoint</Application>
  <PresentationFormat>Widescreen</PresentationFormat>
  <Paragraphs>186</Paragraphs>
  <Slides>12</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Arial</vt:lpstr>
      <vt:lpstr>Gill Sans MT</vt:lpstr>
      <vt:lpstr>Times New Roman</vt:lpstr>
      <vt:lpstr>Parcel</vt:lpstr>
      <vt:lpstr>Tank Controller PCB</vt:lpstr>
      <vt:lpstr>Background</vt:lpstr>
      <vt:lpstr>New Design</vt:lpstr>
      <vt:lpstr>PowerPoint Presentation</vt:lpstr>
      <vt:lpstr>Power Management</vt:lpstr>
      <vt:lpstr>Sensors</vt:lpstr>
      <vt:lpstr>Other Peripherals</vt:lpstr>
      <vt:lpstr>SD card</vt:lpstr>
      <vt:lpstr>Alternatives</vt:lpstr>
      <vt:lpstr>Constraints and limitations</vt:lpstr>
      <vt:lpstr>Next Steps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Jair Cordova</dc:creator>
  <cp:lastModifiedBy>Jair Cordova</cp:lastModifiedBy>
  <cp:revision>3</cp:revision>
  <dcterms:created xsi:type="dcterms:W3CDTF">2024-12-06T06:00:17Z</dcterms:created>
  <dcterms:modified xsi:type="dcterms:W3CDTF">2025-12-17T21:11:58Z</dcterms:modified>
</cp:coreProperties>
</file>