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74" r:id="rId1"/>
  </p:sldMasterIdLst>
  <p:notesMasterIdLst>
    <p:notesMasterId r:id="rId16"/>
  </p:notesMasterIdLst>
  <p:sldIdLst>
    <p:sldId id="256" r:id="rId2"/>
    <p:sldId id="263" r:id="rId3"/>
    <p:sldId id="267" r:id="rId4"/>
    <p:sldId id="269" r:id="rId5"/>
    <p:sldId id="274" r:id="rId6"/>
    <p:sldId id="275" r:id="rId7"/>
    <p:sldId id="276" r:id="rId8"/>
    <p:sldId id="281" r:id="rId9"/>
    <p:sldId id="273" r:id="rId10"/>
    <p:sldId id="284" r:id="rId11"/>
    <p:sldId id="283" r:id="rId12"/>
    <p:sldId id="270" r:id="rId13"/>
    <p:sldId id="280" r:id="rId14"/>
    <p:sldId id="266"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2E88CB-8A36-824F-A316-90190D7776E4}" v="68" dt="2025-10-14T07:19:11.222"/>
  </p1510:revLst>
</p1510:revInfo>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495"/>
    <p:restoredTop sz="75653"/>
  </p:normalViewPr>
  <p:slideViewPr>
    <p:cSldViewPr snapToGrid="0">
      <p:cViewPr varScale="1">
        <p:scale>
          <a:sx n="54" d="100"/>
          <a:sy n="54" d="100"/>
        </p:scale>
        <p:origin x="78" y="408"/>
      </p:cViewPr>
      <p:guideLst/>
    </p:cSldViewPr>
  </p:slideViewPr>
  <p:outlineViewPr>
    <p:cViewPr>
      <p:scale>
        <a:sx n="33" d="100"/>
        <a:sy n="33" d="100"/>
      </p:scale>
      <p:origin x="0" y="-168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6EB23F-D642-6243-BF56-2471A3790A07}" type="datetimeFigureOut">
              <a:rPr lang="en-US" smtClean="0"/>
              <a:t>12/17/2025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28F2D8-D294-F248-A1D9-FA59143370D9}" type="slidenum">
              <a:rPr lang="en-US" smtClean="0"/>
              <a:t>‹#›</a:t>
            </a:fld>
            <a:endParaRPr lang="en-US"/>
          </a:p>
        </p:txBody>
      </p:sp>
    </p:spTree>
    <p:extLst>
      <p:ext uri="{BB962C8B-B14F-4D97-AF65-F5344CB8AC3E}">
        <p14:creationId xmlns:p14="http://schemas.microsoft.com/office/powerpoint/2010/main" val="18297343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Hello, everyone</a:t>
            </a:r>
          </a:p>
          <a:p>
            <a:r>
              <a:rPr lang="en-US" dirty="0"/>
              <a:t>* My name is Jair Cordova</a:t>
            </a:r>
          </a:p>
          <a:p>
            <a:r>
              <a:rPr lang="en-US" dirty="0"/>
              <a:t>* Today I will be presenting on a tank controller PCB Redesign for the open acidification project. The open acidification project is a set of </a:t>
            </a:r>
            <a:r>
              <a:rPr lang="en-US" sz="1800" dirty="0">
                <a:effectLst/>
                <a:latin typeface="Times New Roman" panose="02020603050405020304" pitchFamily="18" charset="0"/>
                <a:ea typeface="Aptos" panose="020B0004020202020204" pitchFamily="34" charset="0"/>
              </a:rPr>
              <a:t>projects, whose mission it is to provide an</a:t>
            </a:r>
            <a:r>
              <a:rPr lang="en-US" dirty="0"/>
              <a:t> inexpensive open-source set of tools to conduct ocean acidification research</a:t>
            </a:r>
          </a:p>
        </p:txBody>
      </p:sp>
      <p:sp>
        <p:nvSpPr>
          <p:cNvPr id="4" name="Slide Number Placeholder 3"/>
          <p:cNvSpPr>
            <a:spLocks noGrp="1"/>
          </p:cNvSpPr>
          <p:nvPr>
            <p:ph type="sldNum" sz="quarter" idx="5"/>
          </p:nvPr>
        </p:nvSpPr>
        <p:spPr/>
        <p:txBody>
          <a:bodyPr/>
          <a:lstStyle/>
          <a:p>
            <a:fld id="{1C28F2D8-D294-F248-A1D9-FA59143370D9}" type="slidenum">
              <a:rPr lang="en-US" smtClean="0"/>
              <a:t>1</a:t>
            </a:fld>
            <a:endParaRPr lang="en-US"/>
          </a:p>
        </p:txBody>
      </p:sp>
    </p:spTree>
    <p:extLst>
      <p:ext uri="{BB962C8B-B14F-4D97-AF65-F5344CB8AC3E}">
        <p14:creationId xmlns:p14="http://schemas.microsoft.com/office/powerpoint/2010/main" val="9088313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18FB6C-C1FC-776D-3666-5B398FA874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54499C-CD36-2F59-E6D6-EC71FE2B0A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411378-470A-26F9-E87F-160DC5EA26EC}"/>
              </a:ext>
            </a:extLst>
          </p:cNvPr>
          <p:cNvSpPr>
            <a:spLocks noGrp="1"/>
          </p:cNvSpPr>
          <p:nvPr>
            <p:ph type="body" idx="1"/>
          </p:nvPr>
        </p:nvSpPr>
        <p:spPr/>
        <p:txBody>
          <a:bodyPr/>
          <a:lstStyle/>
          <a:p>
            <a:pPr marL="171450" indent="-171450">
              <a:buFont typeface="Arial" panose="020B0604020202020204" pitchFamily="34" charset="0"/>
              <a:buChar char="•"/>
            </a:pPr>
            <a:r>
              <a:rPr lang="en-US" dirty="0"/>
              <a:t>Monetary constraints include keeping the PCB and it's components under $250</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The Table on the left shows the costs of the old PCB design while the table on the right shows the costs of the new PCB designs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As shown, the new design has a similar price tag as the old design as well as staying under out $250 goal</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Additionally something that was not shown here is the cost to manufacture 5 boards from JLC PCB, which totaled to $108.61. This includes the merchandise total, shipping charge, customs and taxes, and sales tax.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5 boards were ordered to have backups in case for potential defects, and because the cost difference between a single board and a small quantity like 5 is often minimal due to fixed setup and manufacturing costs.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This brings the means the </a:t>
            </a:r>
            <a:r>
              <a:rPr lang="en-US" dirty="0" err="1"/>
              <a:t>manufacoring</a:t>
            </a:r>
            <a:r>
              <a:rPr lang="en-US" dirty="0"/>
              <a:t> costs of the PCB itself is around $20 which still under the $250 goal</a:t>
            </a:r>
          </a:p>
          <a:p>
            <a:pPr marL="171450" indent="-17145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27EDC7E3-56E8-CEA3-CE4B-61A3870AF9F9}"/>
              </a:ext>
            </a:extLst>
          </p:cNvPr>
          <p:cNvSpPr>
            <a:spLocks noGrp="1"/>
          </p:cNvSpPr>
          <p:nvPr>
            <p:ph type="sldNum" sz="quarter" idx="5"/>
          </p:nvPr>
        </p:nvSpPr>
        <p:spPr/>
        <p:txBody>
          <a:bodyPr/>
          <a:lstStyle/>
          <a:p>
            <a:fld id="{1C28F2D8-D294-F248-A1D9-FA59143370D9}" type="slidenum">
              <a:rPr lang="en-US" smtClean="0"/>
              <a:t>10</a:t>
            </a:fld>
            <a:endParaRPr lang="en-US"/>
          </a:p>
        </p:txBody>
      </p:sp>
    </p:spTree>
    <p:extLst>
      <p:ext uri="{BB962C8B-B14F-4D97-AF65-F5344CB8AC3E}">
        <p14:creationId xmlns:p14="http://schemas.microsoft.com/office/powerpoint/2010/main" val="10900860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C0FAD3-255D-3969-862C-64B2C3C580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41711B-0008-03DD-DC3F-DEFC53D615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12EACC-ACF6-F8F0-AD96-6CC7F18496AD}"/>
              </a:ext>
            </a:extLst>
          </p:cNvPr>
          <p:cNvSpPr>
            <a:spLocks noGrp="1"/>
          </p:cNvSpPr>
          <p:nvPr>
            <p:ph type="body" idx="1"/>
          </p:nvPr>
        </p:nvSpPr>
        <p:spPr/>
        <p:txBody>
          <a:bodyPr/>
          <a:lstStyle/>
          <a:p>
            <a:pPr marL="628650" lvl="1" indent="-171450">
              <a:buFont typeface="Arial" panose="020B0604020202020204" pitchFamily="34" charset="0"/>
              <a:buChar char="•"/>
            </a:pPr>
            <a:r>
              <a:rPr lang="en-US" dirty="0"/>
              <a:t>Overall Inspection of the board included checking for physical damage and correct component placement.</a:t>
            </a:r>
          </a:p>
          <a:p>
            <a:pPr marL="628650" lvl="1" indent="-171450">
              <a:buFont typeface="Arial" panose="020B0604020202020204" pitchFamily="34" charset="0"/>
              <a:buChar char="•"/>
            </a:pPr>
            <a:endParaRPr lang="en-US" dirty="0"/>
          </a:p>
          <a:p>
            <a:pPr marL="628650" lvl="1" indent="-171450">
              <a:buFont typeface="Arial" panose="020B0604020202020204" pitchFamily="34" charset="0"/>
              <a:buChar char="•"/>
            </a:pPr>
            <a:r>
              <a:rPr lang="en-US" dirty="0"/>
              <a:t>Next I did continuity tests to make sure the correct traces were connected together. </a:t>
            </a:r>
          </a:p>
          <a:p>
            <a:pPr marL="628650" lvl="1" indent="-171450">
              <a:buFont typeface="Arial" panose="020B0604020202020204" pitchFamily="34" charset="0"/>
              <a:buChar char="•"/>
            </a:pPr>
            <a:endParaRPr lang="en-US" dirty="0"/>
          </a:p>
          <a:p>
            <a:pPr marL="628650" lvl="1" indent="-171450">
              <a:buFont typeface="Arial" panose="020B0604020202020204" pitchFamily="34" charset="0"/>
              <a:buChar char="•"/>
            </a:pPr>
            <a:r>
              <a:rPr lang="en-US" dirty="0"/>
              <a:t>After this I verified the correct power was being supplied to the components </a:t>
            </a:r>
          </a:p>
          <a:p>
            <a:pPr marL="628650" lvl="1" indent="-171450">
              <a:buFont typeface="Arial" panose="020B0604020202020204" pitchFamily="34" charset="0"/>
              <a:buChar char="•"/>
            </a:pPr>
            <a:endParaRPr lang="en-US" dirty="0"/>
          </a:p>
          <a:p>
            <a:pPr marL="628650" lvl="1" indent="-171450">
              <a:buFont typeface="Arial" panose="020B0604020202020204" pitchFamily="34" charset="0"/>
              <a:buChar char="•"/>
            </a:pPr>
            <a:r>
              <a:rPr lang="en-US" dirty="0"/>
              <a:t>Finally, I worked on software testing, which involves running simple code to make sure parts are working. This includes the display, keypad, and sensors</a:t>
            </a:r>
          </a:p>
          <a:p>
            <a:pPr marL="628650" lvl="1" indent="-171450">
              <a:buFont typeface="Arial" panose="020B0604020202020204" pitchFamily="34" charset="0"/>
              <a:buChar char="•"/>
            </a:pPr>
            <a:endParaRPr lang="en-US" dirty="0"/>
          </a:p>
          <a:p>
            <a:pPr marL="628650" lvl="1" indent="-171450">
              <a:buFont typeface="Arial" panose="020B0604020202020204" pitchFamily="34" charset="0"/>
              <a:buChar char="•"/>
            </a:pPr>
            <a:r>
              <a:rPr lang="en-US" dirty="0"/>
              <a:t>Certain things were found during testing that can be fixed on board revisions. This includes awkward placement of the Ethernet hat and incorrect display connection spacing.</a:t>
            </a:r>
          </a:p>
        </p:txBody>
      </p:sp>
      <p:sp>
        <p:nvSpPr>
          <p:cNvPr id="4" name="Slide Number Placeholder 3">
            <a:extLst>
              <a:ext uri="{FF2B5EF4-FFF2-40B4-BE49-F238E27FC236}">
                <a16:creationId xmlns:a16="http://schemas.microsoft.com/office/drawing/2014/main" id="{A9AC3AC8-89E1-423F-D472-5A2A9979D691}"/>
              </a:ext>
            </a:extLst>
          </p:cNvPr>
          <p:cNvSpPr>
            <a:spLocks noGrp="1"/>
          </p:cNvSpPr>
          <p:nvPr>
            <p:ph type="sldNum" sz="quarter" idx="5"/>
          </p:nvPr>
        </p:nvSpPr>
        <p:spPr/>
        <p:txBody>
          <a:bodyPr/>
          <a:lstStyle/>
          <a:p>
            <a:fld id="{1C28F2D8-D294-F248-A1D9-FA59143370D9}" type="slidenum">
              <a:rPr lang="en-US" smtClean="0"/>
              <a:t>11</a:t>
            </a:fld>
            <a:endParaRPr lang="en-US"/>
          </a:p>
        </p:txBody>
      </p:sp>
    </p:spTree>
    <p:extLst>
      <p:ext uri="{BB962C8B-B14F-4D97-AF65-F5344CB8AC3E}">
        <p14:creationId xmlns:p14="http://schemas.microsoft.com/office/powerpoint/2010/main" val="1050255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leads me to my next point which is future work</a:t>
            </a:r>
          </a:p>
          <a:p>
            <a:endParaRPr lang="en-US" dirty="0"/>
          </a:p>
          <a:p>
            <a:pPr marL="171450" indent="-171450">
              <a:buFont typeface="Arial" panose="020B0604020202020204" pitchFamily="34" charset="0"/>
              <a:buChar char="•"/>
            </a:pPr>
            <a:r>
              <a:rPr lang="en-US" dirty="0"/>
              <a:t>Future work includes correcting the display cable to have the right spacing and positioning the ethernet on one of the sides</a:t>
            </a:r>
          </a:p>
          <a:p>
            <a:pPr marL="171450" indent="-171450">
              <a:buFont typeface="Arial" panose="020B0604020202020204" pitchFamily="34" charset="0"/>
              <a:buChar char="•"/>
            </a:pPr>
            <a:r>
              <a:rPr lang="en-US" dirty="0"/>
              <a:t>As well as Design Housing</a:t>
            </a:r>
          </a:p>
          <a:p>
            <a:pPr marL="171450" indent="-171450">
              <a:buFont typeface="Arial" panose="020B0604020202020204" pitchFamily="34" charset="0"/>
              <a:buChar char="•"/>
            </a:pPr>
            <a:r>
              <a:rPr lang="en-US" dirty="0"/>
              <a:t>Lastly, improving the software</a:t>
            </a:r>
          </a:p>
        </p:txBody>
      </p:sp>
      <p:sp>
        <p:nvSpPr>
          <p:cNvPr id="4" name="Slide Number Placeholder 3"/>
          <p:cNvSpPr>
            <a:spLocks noGrp="1"/>
          </p:cNvSpPr>
          <p:nvPr>
            <p:ph type="sldNum" sz="quarter" idx="5"/>
          </p:nvPr>
        </p:nvSpPr>
        <p:spPr/>
        <p:txBody>
          <a:bodyPr/>
          <a:lstStyle/>
          <a:p>
            <a:fld id="{1C28F2D8-D294-F248-A1D9-FA59143370D9}" type="slidenum">
              <a:rPr lang="en-US" smtClean="0"/>
              <a:t>12</a:t>
            </a:fld>
            <a:endParaRPr lang="en-US"/>
          </a:p>
        </p:txBody>
      </p:sp>
    </p:spTree>
    <p:extLst>
      <p:ext uri="{BB962C8B-B14F-4D97-AF65-F5344CB8AC3E}">
        <p14:creationId xmlns:p14="http://schemas.microsoft.com/office/powerpoint/2010/main" val="5122722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4F6FA-9D02-0E2E-33F3-2998264587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980693-638D-1220-3416-EED21B36BC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F3A205-8906-5100-E10E-C7EE90A9BAB7}"/>
              </a:ext>
            </a:extLst>
          </p:cNvPr>
          <p:cNvSpPr>
            <a:spLocks noGrp="1"/>
          </p:cNvSpPr>
          <p:nvPr>
            <p:ph type="body" idx="1"/>
          </p:nvPr>
        </p:nvSpPr>
        <p:spPr/>
        <p:txBody>
          <a:bodyPr/>
          <a:lstStyle/>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The design criteria were followed which focused on pricing, functionality, ease of use, and device longevity. </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This will allow for this field to continue to grow as it will improve the accessibility to research-grade ocean </a:t>
            </a:r>
            <a:r>
              <a:rPr lang="en-US" sz="1200" kern="1200" dirty="0" err="1">
                <a:solidFill>
                  <a:schemeClr val="tx1"/>
                </a:solidFill>
                <a:effectLst/>
                <a:latin typeface="+mn-lt"/>
                <a:ea typeface="+mn-ea"/>
                <a:cs typeface="+mn-cs"/>
              </a:rPr>
              <a:t>acifidification</a:t>
            </a:r>
            <a:r>
              <a:rPr lang="en-US" sz="1200" kern="1200" dirty="0">
                <a:solidFill>
                  <a:schemeClr val="tx1"/>
                </a:solidFill>
                <a:effectLst/>
                <a:latin typeface="+mn-lt"/>
                <a:ea typeface="+mn-ea"/>
                <a:cs typeface="+mn-cs"/>
              </a:rPr>
              <a:t> equipment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This intern should help us to understand the effects of ocean acidification better </a:t>
            </a:r>
          </a:p>
        </p:txBody>
      </p:sp>
      <p:sp>
        <p:nvSpPr>
          <p:cNvPr id="4" name="Slide Number Placeholder 3">
            <a:extLst>
              <a:ext uri="{FF2B5EF4-FFF2-40B4-BE49-F238E27FC236}">
                <a16:creationId xmlns:a16="http://schemas.microsoft.com/office/drawing/2014/main" id="{F9025FB2-F764-3A40-E868-FDE34E9370E4}"/>
              </a:ext>
            </a:extLst>
          </p:cNvPr>
          <p:cNvSpPr>
            <a:spLocks noGrp="1"/>
          </p:cNvSpPr>
          <p:nvPr>
            <p:ph type="sldNum" sz="quarter" idx="5"/>
          </p:nvPr>
        </p:nvSpPr>
        <p:spPr/>
        <p:txBody>
          <a:bodyPr/>
          <a:lstStyle/>
          <a:p>
            <a:fld id="{1C28F2D8-D294-F248-A1D9-FA59143370D9}" type="slidenum">
              <a:rPr lang="en-US" smtClean="0"/>
              <a:t>13</a:t>
            </a:fld>
            <a:endParaRPr lang="en-US"/>
          </a:p>
        </p:txBody>
      </p:sp>
    </p:spTree>
    <p:extLst>
      <p:ext uri="{BB962C8B-B14F-4D97-AF65-F5344CB8AC3E}">
        <p14:creationId xmlns:p14="http://schemas.microsoft.com/office/powerpoint/2010/main" val="13306691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28F2D8-D294-F248-A1D9-FA59143370D9}" type="slidenum">
              <a:rPr lang="en-US" smtClean="0"/>
              <a:t>14</a:t>
            </a:fld>
            <a:endParaRPr lang="en-US"/>
          </a:p>
        </p:txBody>
      </p:sp>
    </p:spTree>
    <p:extLst>
      <p:ext uri="{BB962C8B-B14F-4D97-AF65-F5344CB8AC3E}">
        <p14:creationId xmlns:p14="http://schemas.microsoft.com/office/powerpoint/2010/main" val="1924897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800" dirty="0">
                <a:effectLst/>
                <a:latin typeface="Times New Roman" panose="02020603050405020304" pitchFamily="18" charset="0"/>
                <a:ea typeface="Aptos" panose="020B0004020202020204" pitchFamily="34" charset="0"/>
              </a:rPr>
              <a:t>Ocean Acidification is when CO2 is released into the atmosphere and the oceans absorb part of it into its water, which lowers its </a:t>
            </a:r>
            <a:r>
              <a:rPr lang="en-US" sz="1800" dirty="0" err="1">
                <a:effectLst/>
                <a:latin typeface="Times New Roman" panose="02020603050405020304" pitchFamily="18" charset="0"/>
                <a:ea typeface="Aptos" panose="020B0004020202020204" pitchFamily="34" charset="0"/>
              </a:rPr>
              <a:t>pH.</a:t>
            </a:r>
            <a:r>
              <a:rPr lang="en-US" sz="1800" dirty="0">
                <a:effectLst/>
                <a:latin typeface="Times New Roman" panose="02020603050405020304" pitchFamily="18" charset="0"/>
                <a:ea typeface="Aptos" panose="020B0004020202020204" pitchFamily="34" charset="0"/>
              </a:rPr>
              <a:t> which can have many harmful effects </a:t>
            </a:r>
          </a:p>
          <a:p>
            <a:pPr marL="285750" indent="-285750">
              <a:buFont typeface="Arial" panose="020B0604020202020204" pitchFamily="34" charset="0"/>
              <a:buChar char="•"/>
            </a:pPr>
            <a:r>
              <a:rPr lang="en-US" sz="1800" dirty="0">
                <a:effectLst/>
                <a:latin typeface="Times New Roman" panose="02020603050405020304" pitchFamily="18" charset="0"/>
                <a:ea typeface="Aptos" panose="020B0004020202020204" pitchFamily="34" charset="0"/>
              </a:rPr>
              <a:t>Sadly the barrier to enter this field is very high as devices to research this are very expensive</a:t>
            </a:r>
          </a:p>
          <a:p>
            <a:pPr marL="285750" indent="-285750">
              <a:buFont typeface="Arial" panose="020B0604020202020204" pitchFamily="34" charset="0"/>
              <a:buChar char="•"/>
            </a:pPr>
            <a:r>
              <a:rPr lang="en-US" sz="1800" dirty="0">
                <a:effectLst/>
                <a:latin typeface="Times New Roman" panose="02020603050405020304" pitchFamily="18" charset="0"/>
                <a:ea typeface="Aptos" panose="020B0004020202020204" pitchFamily="34" charset="0"/>
              </a:rPr>
              <a:t>To combat this, an open-source device was created for less than $250 which monitors pH and temperature in an aquarium to study the effects of ocean acidification </a:t>
            </a:r>
          </a:p>
          <a:p>
            <a:pPr marL="742950" lvl="1" indent="-285750">
              <a:buFont typeface="Arial" panose="020B0604020202020204" pitchFamily="34" charset="0"/>
              <a:buChar char="•"/>
            </a:pPr>
            <a:r>
              <a:rPr lang="en-US" dirty="0">
                <a:effectLst/>
                <a:latin typeface="Times New Roman" panose="02020603050405020304" pitchFamily="18" charset="0"/>
              </a:rPr>
              <a:t>Unfortunately, the old design has parts like the two buck converters that steps down the incoming voltage have become unavailable, and the microcontroller used is </a:t>
            </a:r>
            <a:r>
              <a:rPr lang="en-US" sz="1800" dirty="0">
                <a:effectLst/>
                <a:latin typeface="Times New Roman" panose="02020603050405020304" pitchFamily="18" charset="0"/>
                <a:ea typeface="Aptos" panose="020B0004020202020204" pitchFamily="34" charset="0"/>
              </a:rPr>
              <a:t>slower, more expensive, and has limited availability when compared to other modern options</a:t>
            </a:r>
            <a:endParaRPr lang="en-US" dirty="0">
              <a:effectLst/>
            </a:endParaRPr>
          </a:p>
          <a:p>
            <a:pPr marL="742950" lvl="1" indent="-285750">
              <a:buFont typeface="Arial" panose="020B0604020202020204" pitchFamily="34" charset="0"/>
              <a:buChar char="•"/>
            </a:pPr>
            <a:r>
              <a:rPr lang="en-US" dirty="0">
                <a:effectLst/>
              </a:rPr>
              <a:t>To combat these problems, a new PCB design was needed </a:t>
            </a:r>
          </a:p>
        </p:txBody>
      </p:sp>
      <p:sp>
        <p:nvSpPr>
          <p:cNvPr id="4" name="Slide Number Placeholder 3"/>
          <p:cNvSpPr>
            <a:spLocks noGrp="1"/>
          </p:cNvSpPr>
          <p:nvPr>
            <p:ph type="sldNum" sz="quarter" idx="5"/>
          </p:nvPr>
        </p:nvSpPr>
        <p:spPr/>
        <p:txBody>
          <a:bodyPr/>
          <a:lstStyle/>
          <a:p>
            <a:fld id="{1C28F2D8-D294-F248-A1D9-FA59143370D9}" type="slidenum">
              <a:rPr lang="en-US" smtClean="0"/>
              <a:t>2</a:t>
            </a:fld>
            <a:endParaRPr lang="en-US"/>
          </a:p>
        </p:txBody>
      </p:sp>
    </p:spTree>
    <p:extLst>
      <p:ext uri="{BB962C8B-B14F-4D97-AF65-F5344CB8AC3E}">
        <p14:creationId xmlns:p14="http://schemas.microsoft.com/office/powerpoint/2010/main" val="96270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new PCB design has the Pi Pico 2 W at the heart of the design. This microcontroller was chosen for it’s easy of use as well as price point, upgraded specs, and availability on the market.</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The New PCB design also has one 120V to 5V buck converter and a linear regulator to supply the correct power to components</a:t>
            </a:r>
          </a:p>
          <a:p>
            <a:pPr marL="628650" lvl="1" indent="-171450">
              <a:buFont typeface="Arial" panose="020B0604020202020204" pitchFamily="34" charset="0"/>
              <a:buChar char="•"/>
            </a:pPr>
            <a:r>
              <a:rPr lang="en-US" dirty="0"/>
              <a:t>These two components were used as we need both, 5V and 3.3V in the design</a:t>
            </a:r>
          </a:p>
          <a:p>
            <a:pPr marL="628650" lvl="1" indent="-171450">
              <a:buFont typeface="Arial" panose="020B0604020202020204" pitchFamily="34" charset="0"/>
              <a:buChar char="•"/>
            </a:pPr>
            <a:r>
              <a:rPr lang="en-US" dirty="0"/>
              <a:t>5V is used for the two channel relay module</a:t>
            </a:r>
          </a:p>
          <a:p>
            <a:pPr marL="628650" lvl="1" indent="-171450">
              <a:buFont typeface="Arial" panose="020B0604020202020204" pitchFamily="34" charset="0"/>
              <a:buChar char="•"/>
            </a:pPr>
            <a:r>
              <a:rPr lang="en-US" dirty="0"/>
              <a:t>3.3V is used on everything else</a:t>
            </a:r>
          </a:p>
          <a:p>
            <a:pPr marL="171450" lvl="0" indent="-171450">
              <a:buFont typeface="Arial" panose="020B0604020202020204" pitchFamily="34" charset="0"/>
              <a:buChar char="•"/>
            </a:pPr>
            <a:endParaRPr lang="en-US" dirty="0"/>
          </a:p>
          <a:p>
            <a:pPr marL="171450" lvl="0" indent="-171450">
              <a:buFont typeface="Arial" panose="020B0604020202020204" pitchFamily="34" charset="0"/>
              <a:buChar char="•"/>
            </a:pPr>
            <a:endParaRPr lang="en-US" dirty="0"/>
          </a:p>
          <a:p>
            <a:pPr marL="171450" lvl="0" indent="-171450">
              <a:buFont typeface="Arial" panose="020B0604020202020204" pitchFamily="34" charset="0"/>
              <a:buChar char="•"/>
            </a:pPr>
            <a:r>
              <a:rPr lang="en-US" dirty="0"/>
              <a:t>This new design also includes a BNC connector for the Temperature sensor instead of an </a:t>
            </a:r>
            <a:r>
              <a:rPr lang="en-US" sz="1200" dirty="0"/>
              <a:t>audio jack connector. This is because a temperature sensor with BNC connector can be bought off the self from companies like atlas scientific.</a:t>
            </a:r>
          </a:p>
          <a:p>
            <a:pPr marL="171450" lvl="0" indent="-171450">
              <a:buFont typeface="Arial" panose="020B0604020202020204" pitchFamily="34" charset="0"/>
              <a:buChar char="•"/>
            </a:pPr>
            <a:endParaRPr lang="en-US" sz="1200" dirty="0"/>
          </a:p>
          <a:p>
            <a:pPr marL="171450" lvl="0" indent="-171450">
              <a:buFont typeface="Arial" panose="020B0604020202020204" pitchFamily="34" charset="0"/>
              <a:buChar char="•"/>
            </a:pPr>
            <a:r>
              <a:rPr lang="en-US" sz="1200" dirty="0"/>
              <a:t>It’s also important to mention most of these parts are modules instead of standalone parts as one of the goals of this project was to make it easy for biologists to build with out strong technical knowledge in engineering.</a:t>
            </a:r>
          </a:p>
          <a:p>
            <a:pPr marL="171450" lvl="0" indent="-171450">
              <a:buFont typeface="Arial" panose="020B0604020202020204" pitchFamily="34" charset="0"/>
              <a:buChar char="•"/>
            </a:pPr>
            <a:r>
              <a:rPr lang="en-US" sz="1200" dirty="0"/>
              <a:t>The one exception to this goal was certain surface mounted components which are placed on the PCB during production</a:t>
            </a:r>
          </a:p>
        </p:txBody>
      </p:sp>
      <p:sp>
        <p:nvSpPr>
          <p:cNvPr id="4" name="Slide Number Placeholder 3"/>
          <p:cNvSpPr>
            <a:spLocks noGrp="1"/>
          </p:cNvSpPr>
          <p:nvPr>
            <p:ph type="sldNum" sz="quarter" idx="5"/>
          </p:nvPr>
        </p:nvSpPr>
        <p:spPr/>
        <p:txBody>
          <a:bodyPr/>
          <a:lstStyle/>
          <a:p>
            <a:fld id="{1C28F2D8-D294-F248-A1D9-FA59143370D9}" type="slidenum">
              <a:rPr lang="en-US" smtClean="0"/>
              <a:t>3</a:t>
            </a:fld>
            <a:endParaRPr lang="en-US"/>
          </a:p>
        </p:txBody>
      </p:sp>
    </p:spTree>
    <p:extLst>
      <p:ext uri="{BB962C8B-B14F-4D97-AF65-F5344CB8AC3E}">
        <p14:creationId xmlns:p14="http://schemas.microsoft.com/office/powerpoint/2010/main" val="1117410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702W-00_53 is the power receptacle with Earth, Neutral, and Line connections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This is then connected to the Buck converter which steps down 120V AC to 5V DC.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This 5V powers the relay module as well as the linear regulator which will regulate the voltage from 5V to 3.3V and power the rest of the components in the PCB.</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It’s also important to note, the screw terminals up here connect the Earth and Neutral lines to the power outlet on the tank controller box and the hot line connector goes to the relay module which then connects to the outlets.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The old system used a more complicated system with two buck converters that had became unavailable. </a:t>
            </a:r>
          </a:p>
        </p:txBody>
      </p:sp>
      <p:sp>
        <p:nvSpPr>
          <p:cNvPr id="4" name="Slide Number Placeholder 3"/>
          <p:cNvSpPr>
            <a:spLocks noGrp="1"/>
          </p:cNvSpPr>
          <p:nvPr>
            <p:ph type="sldNum" sz="quarter" idx="5"/>
          </p:nvPr>
        </p:nvSpPr>
        <p:spPr/>
        <p:txBody>
          <a:bodyPr/>
          <a:lstStyle/>
          <a:p>
            <a:fld id="{1C28F2D8-D294-F248-A1D9-FA59143370D9}" type="slidenum">
              <a:rPr lang="en-US" smtClean="0"/>
              <a:t>4</a:t>
            </a:fld>
            <a:endParaRPr lang="en-US"/>
          </a:p>
        </p:txBody>
      </p:sp>
    </p:spTree>
    <p:extLst>
      <p:ext uri="{BB962C8B-B14F-4D97-AF65-F5344CB8AC3E}">
        <p14:creationId xmlns:p14="http://schemas.microsoft.com/office/powerpoint/2010/main" val="1383246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Here are sensors the board uses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This includes the temperature circuit which uses a module from atlas scientific. This module differs from the old design as the old board used an Adafruit module. This board is also now connected to a BNC connector as seen here</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There is also a pH circuit that connects here and is the same module as was used in the old design</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Both of these sensors communicate using I2C which allows them to share the bus as seen here. This differs from the previous PCB design as it used to communicate using UART</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Another benefit of using I2C is that since the bus is shared, an extra sensing module can be optionally added for dissolved oxygen </a:t>
            </a:r>
          </a:p>
        </p:txBody>
      </p:sp>
      <p:sp>
        <p:nvSpPr>
          <p:cNvPr id="4" name="Slide Number Placeholder 3"/>
          <p:cNvSpPr>
            <a:spLocks noGrp="1"/>
          </p:cNvSpPr>
          <p:nvPr>
            <p:ph type="sldNum" sz="quarter" idx="5"/>
          </p:nvPr>
        </p:nvSpPr>
        <p:spPr/>
        <p:txBody>
          <a:bodyPr/>
          <a:lstStyle/>
          <a:p>
            <a:fld id="{1C28F2D8-D294-F248-A1D9-FA59143370D9}" type="slidenum">
              <a:rPr lang="en-US" smtClean="0"/>
              <a:t>5</a:t>
            </a:fld>
            <a:endParaRPr lang="en-US"/>
          </a:p>
        </p:txBody>
      </p:sp>
    </p:spTree>
    <p:extLst>
      <p:ext uri="{BB962C8B-B14F-4D97-AF65-F5344CB8AC3E}">
        <p14:creationId xmlns:p14="http://schemas.microsoft.com/office/powerpoint/2010/main" val="695992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Other Peripherals</a:t>
            </a:r>
          </a:p>
          <a:p>
            <a:pPr marL="171450" indent="-171450">
              <a:buFont typeface="Arial" panose="020B0604020202020204" pitchFamily="34" charset="0"/>
              <a:buChar char="•"/>
            </a:pPr>
            <a:r>
              <a:rPr lang="en-US" dirty="0"/>
              <a:t>A Real time clock which is the same module used in the old design which uses the I2C protocol</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As well as a display. This display differs from the old design as the old display used too many pins. This new display uses the I2C protocol which uses less pins and allows it to share the bus with other devices. In this case the Real time clock. </a:t>
            </a:r>
          </a:p>
          <a:p>
            <a:pPr marL="171450" indent="-171450">
              <a:buFont typeface="Arial" panose="020B0604020202020204" pitchFamily="34" charset="0"/>
              <a:buChar char="•"/>
            </a:pPr>
            <a:r>
              <a:rPr lang="en-US" dirty="0"/>
              <a:t>The display is 16x2 chip on glass lcd module and has libraries available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1C28F2D8-D294-F248-A1D9-FA59143370D9}" type="slidenum">
              <a:rPr lang="en-US" smtClean="0"/>
              <a:t>6</a:t>
            </a:fld>
            <a:endParaRPr lang="en-US"/>
          </a:p>
        </p:txBody>
      </p:sp>
    </p:spTree>
    <p:extLst>
      <p:ext uri="{BB962C8B-B14F-4D97-AF65-F5344CB8AC3E}">
        <p14:creationId xmlns:p14="http://schemas.microsoft.com/office/powerpoint/2010/main" val="42466812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Here is the SD card component and it’s connections. This part needed to be replaced as the old design used an Ethernet hat specific for the Arduino which had an SD card reader to it.</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This component uses 10 k ohm pull up resistors on these 5 pins as stated in the official </a:t>
            </a:r>
            <a:r>
              <a:rPr lang="en-US" dirty="0" err="1"/>
              <a:t>sd</a:t>
            </a:r>
            <a:r>
              <a:rPr lang="en-US" dirty="0"/>
              <a:t> card standard.</a:t>
            </a:r>
          </a:p>
          <a:p>
            <a:pPr marL="171450" indent="-171450">
              <a:buFont typeface="Arial" panose="020B0604020202020204" pitchFamily="34" charset="0"/>
              <a:buChar char="•"/>
            </a:pPr>
            <a:r>
              <a:rPr lang="en-US" dirty="0"/>
              <a:t>For the power component of this, two capacitors in parallel and a series resistor have been added to keep the device safe. This is done as without it, when a card is plugged in and the device powers on, there will be an inrush of current which has been known to cause brownouts.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This component is a surface mounted component which makes this PCB easier to assemble for the end user as the manufacturer solders it on during production which makes one less thing to worry about and is practically free.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1C28F2D8-D294-F248-A1D9-FA59143370D9}" type="slidenum">
              <a:rPr lang="en-US" smtClean="0"/>
              <a:t>7</a:t>
            </a:fld>
            <a:endParaRPr lang="en-US"/>
          </a:p>
        </p:txBody>
      </p:sp>
    </p:spTree>
    <p:extLst>
      <p:ext uri="{BB962C8B-B14F-4D97-AF65-F5344CB8AC3E}">
        <p14:creationId xmlns:p14="http://schemas.microsoft.com/office/powerpoint/2010/main" val="4087153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FB66EE-535E-56DC-EA11-219A046C7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22B08C-7F3E-10D3-6A4B-1EF2E39397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66F428-686D-D12B-C378-B2437F4C50B9}"/>
              </a:ext>
            </a:extLst>
          </p:cNvPr>
          <p:cNvSpPr>
            <a:spLocks noGrp="1"/>
          </p:cNvSpPr>
          <p:nvPr>
            <p:ph type="body" idx="1"/>
          </p:nvPr>
        </p:nvSpPr>
        <p:spPr/>
        <p:txBody>
          <a:bodyPr/>
          <a:lstStyle/>
          <a:p>
            <a:pPr marL="628650" lvl="1" indent="-171450">
              <a:buFont typeface="Arial" panose="020B0604020202020204" pitchFamily="34" charset="0"/>
              <a:buChar char="•"/>
            </a:pPr>
            <a:r>
              <a:rPr lang="en-US" dirty="0"/>
              <a:t>Here is a 3D render of the PCB which was designed on </a:t>
            </a:r>
            <a:r>
              <a:rPr lang="en-US" dirty="0" err="1"/>
              <a:t>KiCAD</a:t>
            </a:r>
            <a:endParaRPr lang="en-US" dirty="0"/>
          </a:p>
          <a:p>
            <a:pPr marL="628650" lvl="1" indent="-171450">
              <a:buFont typeface="Arial" panose="020B0604020202020204" pitchFamily="34" charset="0"/>
              <a:buChar char="•"/>
            </a:pPr>
            <a:r>
              <a:rPr lang="en-US" dirty="0"/>
              <a:t>Mechanical constraints needed to be considered when designing the PCB, as certain parts needed to be on the edge. An example of this is are the BNC connectors as well as the button, Pi Pico, and power connector</a:t>
            </a:r>
          </a:p>
          <a:p>
            <a:pPr marL="628650" lvl="1" indent="-171450">
              <a:buFont typeface="Arial" panose="020B0604020202020204" pitchFamily="34" charset="0"/>
              <a:buChar char="•"/>
            </a:pPr>
            <a:r>
              <a:rPr lang="en-US" dirty="0"/>
              <a:t>Other constraints include limited number of pins as well</a:t>
            </a:r>
          </a:p>
        </p:txBody>
      </p:sp>
      <p:sp>
        <p:nvSpPr>
          <p:cNvPr id="4" name="Slide Number Placeholder 3">
            <a:extLst>
              <a:ext uri="{FF2B5EF4-FFF2-40B4-BE49-F238E27FC236}">
                <a16:creationId xmlns:a16="http://schemas.microsoft.com/office/drawing/2014/main" id="{CD194648-561E-398D-980B-492B8D0C01C3}"/>
              </a:ext>
            </a:extLst>
          </p:cNvPr>
          <p:cNvSpPr>
            <a:spLocks noGrp="1"/>
          </p:cNvSpPr>
          <p:nvPr>
            <p:ph type="sldNum" sz="quarter" idx="5"/>
          </p:nvPr>
        </p:nvSpPr>
        <p:spPr/>
        <p:txBody>
          <a:bodyPr/>
          <a:lstStyle/>
          <a:p>
            <a:fld id="{1C28F2D8-D294-F248-A1D9-FA59143370D9}" type="slidenum">
              <a:rPr lang="en-US" smtClean="0"/>
              <a:t>8</a:t>
            </a:fld>
            <a:endParaRPr lang="en-US"/>
          </a:p>
        </p:txBody>
      </p:sp>
    </p:spTree>
    <p:extLst>
      <p:ext uri="{BB962C8B-B14F-4D97-AF65-F5344CB8AC3E}">
        <p14:creationId xmlns:p14="http://schemas.microsoft.com/office/powerpoint/2010/main" val="12833752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lvl="1" indent="-171450">
              <a:buFont typeface="Arial" panose="020B0604020202020204" pitchFamily="34" charset="0"/>
              <a:buChar char="•"/>
            </a:pPr>
            <a:r>
              <a:rPr lang="en-US" dirty="0"/>
              <a:t>Other constraints of this design include the number layers in the PCB. </a:t>
            </a:r>
          </a:p>
          <a:p>
            <a:pPr marL="628650" lvl="1" indent="-171450">
              <a:buFont typeface="Arial" panose="020B0604020202020204" pitchFamily="34" charset="0"/>
              <a:buChar char="•"/>
            </a:pPr>
            <a:r>
              <a:rPr lang="en-US" dirty="0"/>
              <a:t>I ended up going with a 4-layer design, with the top and bottom layers being data planes and the middle being power and ground</a:t>
            </a:r>
          </a:p>
          <a:p>
            <a:pPr marL="1085850" lvl="2" indent="-171450">
              <a:buFont typeface="Arial" panose="020B0604020202020204" pitchFamily="34" charset="0"/>
              <a:buChar char="•"/>
            </a:pPr>
            <a:endParaRPr lang="en-US" dirty="0"/>
          </a:p>
          <a:p>
            <a:pPr marL="628650" lvl="1" indent="-171450">
              <a:buFont typeface="Arial" panose="020B0604020202020204" pitchFamily="34" charset="0"/>
              <a:buChar char="•"/>
            </a:pPr>
            <a:r>
              <a:rPr lang="en-US" dirty="0"/>
              <a:t>I also used vias for heat dissipation down here to act like a heat sink and </a:t>
            </a:r>
            <a:r>
              <a:rPr lang="en-US" dirty="0" err="1"/>
              <a:t>spead</a:t>
            </a:r>
            <a:r>
              <a:rPr lang="en-US" dirty="0"/>
              <a:t> the heat to the inner layers which were more solid</a:t>
            </a:r>
          </a:p>
          <a:p>
            <a:pPr marL="628650" lvl="1" indent="-171450">
              <a:buFont typeface="Arial" panose="020B0604020202020204" pitchFamily="34" charset="0"/>
              <a:buChar char="•"/>
            </a:pPr>
            <a:endParaRPr lang="en-US" dirty="0"/>
          </a:p>
          <a:p>
            <a:pPr marL="628650" lvl="1" indent="-171450">
              <a:buFont typeface="Arial" panose="020B0604020202020204" pitchFamily="34" charset="0"/>
              <a:buChar char="•"/>
            </a:pPr>
            <a:r>
              <a:rPr lang="en-US" dirty="0"/>
              <a:t>IPC-2221A standard were followed here for the minimum spacing requirements between traces. </a:t>
            </a:r>
          </a:p>
          <a:p>
            <a:pPr marL="628650" lvl="1" indent="-171450">
              <a:buFont typeface="Arial" panose="020B0604020202020204" pitchFamily="34" charset="0"/>
              <a:buChar char="•"/>
            </a:pPr>
            <a:endParaRPr lang="en-US" dirty="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One notable trace of this Tank Controller handles with approximate peak voltage of 170 V. This requires a minimum spacing for these traces of 3.2 mm. This clearance was added around traces in order to prevent creepage.</a:t>
            </a:r>
          </a:p>
        </p:txBody>
      </p:sp>
      <p:sp>
        <p:nvSpPr>
          <p:cNvPr id="4" name="Slide Number Placeholder 3"/>
          <p:cNvSpPr>
            <a:spLocks noGrp="1"/>
          </p:cNvSpPr>
          <p:nvPr>
            <p:ph type="sldNum" sz="quarter" idx="5"/>
          </p:nvPr>
        </p:nvSpPr>
        <p:spPr/>
        <p:txBody>
          <a:bodyPr/>
          <a:lstStyle/>
          <a:p>
            <a:fld id="{1C28F2D8-D294-F248-A1D9-FA59143370D9}" type="slidenum">
              <a:rPr lang="en-US" smtClean="0"/>
              <a:t>9</a:t>
            </a:fld>
            <a:endParaRPr lang="en-US"/>
          </a:p>
        </p:txBody>
      </p:sp>
    </p:spTree>
    <p:extLst>
      <p:ext uri="{BB962C8B-B14F-4D97-AF65-F5344CB8AC3E}">
        <p14:creationId xmlns:p14="http://schemas.microsoft.com/office/powerpoint/2010/main" val="10394158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p>
        </p:txBody>
      </p:sp>
      <p:sp>
        <p:nvSpPr>
          <p:cNvPr id="3" name="Subtitle 2"/>
          <p:cNvSpPr>
            <a:spLocks noGrp="1"/>
          </p:cNvSpPr>
          <p:nvPr>
            <p:ph type="subTitle" idx="1"/>
          </p:nvPr>
        </p:nvSpPr>
        <p:spPr>
          <a:xfrm>
            <a:off x="2695195" y="4352544"/>
            <a:ext cx="6801612" cy="1239894"/>
          </a:xfrm>
          <a:noFill/>
        </p:spPr>
        <p:txBody>
          <a:bodyPr>
            <a:normAutofit/>
          </a:bodyPr>
          <a:lstStyle>
            <a:lvl1pPr marL="0" indent="0" algn="ctr">
              <a:buNone/>
              <a:defRPr sz="2000">
                <a:solidFill>
                  <a:schemeClr val="tx1">
                    <a:lumMod val="75000"/>
                    <a:lumOff val="25000"/>
                  </a:schemeClr>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7" name="Date Placeholder 6"/>
          <p:cNvSpPr>
            <a:spLocks noGrp="1"/>
          </p:cNvSpPr>
          <p:nvPr>
            <p:ph type="dt" sz="half" idx="10"/>
          </p:nvPr>
        </p:nvSpPr>
        <p:spPr/>
        <p:txBody>
          <a:bodyPr/>
          <a:lstStyle/>
          <a:p>
            <a:fld id="{B2908264-C77C-2E4E-9A2B-146E32B01A0E}" type="datetimeFigureOut">
              <a:rPr lang="en-US" smtClean="0"/>
              <a:t>12/17/2025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245205789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908264-C77C-2E4E-9A2B-146E32B01A0E}" type="datetimeFigureOut">
              <a:rPr lang="en-US" smtClean="0"/>
              <a:t>12/17/2025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2169830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31137"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2908264-C77C-2E4E-9A2B-146E32B01A0E}" type="datetimeFigureOut">
              <a:rPr lang="en-US" smtClean="0"/>
              <a:t>12/17/2025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3728750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2908264-C77C-2E4E-9A2B-146E32B01A0E}" type="datetimeFigureOut">
              <a:rPr lang="en-US" smtClean="0"/>
              <a:t>12/17/2025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984401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p>
        </p:txBody>
      </p:sp>
      <p:sp>
        <p:nvSpPr>
          <p:cNvPr id="3" name="Text Placeholder 2"/>
          <p:cNvSpPr>
            <a:spLocks noGrp="1"/>
          </p:cNvSpPr>
          <p:nvPr>
            <p:ph type="body" idx="1"/>
          </p:nvPr>
        </p:nvSpPr>
        <p:spPr>
          <a:xfrm>
            <a:off x="2695195" y="4352465"/>
            <a:ext cx="6801612" cy="1265082"/>
          </a:xfrm>
        </p:spPr>
        <p:txBody>
          <a:bodyPr anchor="t" anchorCtr="1">
            <a:normAutofit/>
          </a:bodyPr>
          <a:lstStyle>
            <a:lvl1pPr marL="0" indent="0">
              <a:buNone/>
              <a:defRPr sz="20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B2908264-C77C-2E4E-9A2B-146E32B01A0E}" type="datetimeFigureOut">
              <a:rPr lang="en-US" smtClean="0"/>
              <a:t>12/17/2025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137499510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8317"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p:cNvSpPr>
            <a:spLocks noGrp="1"/>
          </p:cNvSpPr>
          <p:nvPr>
            <p:ph type="dt" sz="half" idx="10"/>
          </p:nvPr>
        </p:nvSpPr>
        <p:spPr/>
        <p:txBody>
          <a:bodyPr/>
          <a:lstStyle/>
          <a:p>
            <a:fld id="{B2908264-C77C-2E4E-9A2B-146E32B01A0E}" type="datetimeFigureOut">
              <a:rPr lang="en-US" smtClean="0"/>
              <a:t>12/17/2025</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4028301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5"/>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189" indent="0">
              <a:buNone/>
              <a:defRPr sz="19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338317"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4"/>
          <p:cNvSpPr>
            <a:spLocks noGrp="1"/>
          </p:cNvSpPr>
          <p:nvPr>
            <p:ph type="body" sz="quarter" idx="13"/>
          </p:nvPr>
        </p:nvSpPr>
        <p:spPr>
          <a:xfrm>
            <a:off x="6338316" y="2313435"/>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189" indent="0">
              <a:buNone/>
              <a:defRPr sz="19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B2908264-C77C-2E4E-9A2B-146E32B01A0E}" type="datetimeFigureOut">
              <a:rPr lang="en-US" smtClean="0"/>
              <a:t>12/17/2025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51C1FC-6657-654F-ABBC-F5F9FEF0BBC1}"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24501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2908264-C77C-2E4E-9A2B-146E32B01A0E}" type="datetimeFigureOut">
              <a:rPr lang="en-US" smtClean="0"/>
              <a:t>12/17/2025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1959647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908264-C77C-2E4E-9A2B-146E32B01A0E}" type="datetimeFigureOut">
              <a:rPr lang="en-US" smtClean="0"/>
              <a:t>12/17/2025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8454970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30"/>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B2908264-C77C-2E4E-9A2B-146E32B01A0E}" type="datetimeFigureOut">
              <a:rPr lang="en-US" smtClean="0"/>
              <a:t>12/17/2025</a:t>
            </a:fld>
            <a:endParaRPr lang="en-US"/>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1" name="Slide Number Placeholder 10"/>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3842672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2"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9"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p>
        </p:txBody>
      </p:sp>
      <p:sp>
        <p:nvSpPr>
          <p:cNvPr id="3" name="Picture Placeholder 2"/>
          <p:cNvSpPr>
            <a:spLocks noGrp="1" noChangeAspect="1"/>
          </p:cNvSpPr>
          <p:nvPr>
            <p:ph type="pic" idx="1"/>
          </p:nvPr>
        </p:nvSpPr>
        <p:spPr>
          <a:xfrm>
            <a:off x="6096001"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p>
        </p:txBody>
      </p:sp>
      <p:sp>
        <p:nvSpPr>
          <p:cNvPr id="4" name="Text Placeholder 3"/>
          <p:cNvSpPr>
            <a:spLocks noGrp="1"/>
          </p:cNvSpPr>
          <p:nvPr>
            <p:ph type="body" sz="half" idx="2"/>
          </p:nvPr>
        </p:nvSpPr>
        <p:spPr>
          <a:xfrm>
            <a:off x="1115568" y="3549920"/>
            <a:ext cx="3794760" cy="2194037"/>
          </a:xfrm>
        </p:spPr>
        <p:txBody>
          <a:bodyPr anchor="t" anchorCtr="1">
            <a:normAutofit/>
          </a:bodyPr>
          <a:lstStyle>
            <a:lvl1pPr marL="0" indent="0" algn="ctr">
              <a:buNone/>
              <a:defRPr sz="1500">
                <a:solidFill>
                  <a:srgbClr val="FFFFFF"/>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B2908264-C77C-2E4E-9A2B-146E32B01A0E}" type="datetimeFigureOut">
              <a:rPr lang="en-US" smtClean="0"/>
              <a:t>12/17/2025</a:t>
            </a:fld>
            <a:endParaRPr lang="en-US"/>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F351C1FC-6657-654F-ABBC-F5F9FEF0BBC1}" type="slidenum">
              <a:rPr lang="en-US" smtClean="0"/>
              <a:t>‹#›</a:t>
            </a:fld>
            <a:endParaRPr lang="en-US"/>
          </a:p>
        </p:txBody>
      </p:sp>
    </p:spTree>
    <p:extLst>
      <p:ext uri="{BB962C8B-B14F-4D97-AF65-F5344CB8AC3E}">
        <p14:creationId xmlns:p14="http://schemas.microsoft.com/office/powerpoint/2010/main" val="3448303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p>
        </p:txBody>
      </p:sp>
      <p:sp>
        <p:nvSpPr>
          <p:cNvPr id="3" name="Text Placeholder 2"/>
          <p:cNvSpPr>
            <a:spLocks noGrp="1"/>
          </p:cNvSpPr>
          <p:nvPr>
            <p:ph type="body" idx="1"/>
          </p:nvPr>
        </p:nvSpPr>
        <p:spPr>
          <a:xfrm>
            <a:off x="2231136" y="2638046"/>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821429" y="6238816"/>
            <a:ext cx="2753747" cy="323968"/>
          </a:xfrm>
          <a:prstGeom prst="rect">
            <a:avLst/>
          </a:prstGeom>
        </p:spPr>
        <p:txBody>
          <a:bodyPr vert="horz" lIns="91440" tIns="45720" rIns="91440" bIns="45720" rtlCol="0" anchor="ctr"/>
          <a:lstStyle>
            <a:lvl1pPr algn="r">
              <a:defRPr sz="1051">
                <a:solidFill>
                  <a:schemeClr val="tx1">
                    <a:alpha val="70000"/>
                  </a:schemeClr>
                </a:solidFill>
              </a:defRPr>
            </a:lvl1pPr>
          </a:lstStyle>
          <a:p>
            <a:fld id="{B2908264-C77C-2E4E-9A2B-146E32B01A0E}" type="datetimeFigureOut">
              <a:rPr lang="en-US" smtClean="0"/>
              <a:t>12/17/2025</a:t>
            </a:fld>
            <a:endParaRPr lang="en-US"/>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1">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10758923"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F351C1FC-6657-654F-ABBC-F5F9FEF0BBC1}" type="slidenum">
              <a:rPr lang="en-US" smtClean="0"/>
              <a:t>‹#›</a:t>
            </a:fld>
            <a:endParaRPr lang="en-US"/>
          </a:p>
        </p:txBody>
      </p:sp>
    </p:spTree>
    <p:extLst>
      <p:ext uri="{BB962C8B-B14F-4D97-AF65-F5344CB8AC3E}">
        <p14:creationId xmlns:p14="http://schemas.microsoft.com/office/powerpoint/2010/main" val="604864160"/>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xStyles>
    <p:titleStyle>
      <a:lvl1pPr algn="ctr" defTabSz="914377"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594" indent="-228594" algn="l" defTabSz="914377"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189"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783"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377"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2971"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30"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276"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09"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28"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3ED03601-4724-4293-A32A-3A0879C5D4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12192000" cy="68580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3" name="Rectangle 1032">
            <a:extLst>
              <a:ext uri="{FF2B5EF4-FFF2-40B4-BE49-F238E27FC236}">
                <a16:creationId xmlns:a16="http://schemas.microsoft.com/office/drawing/2014/main" id="{5E433AC3-E189-483B-9E8C-DFD5D2A186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918509"/>
            <a:ext cx="12192000" cy="19394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D005035-C36C-23FF-33F9-9AF9588887C7}"/>
              </a:ext>
            </a:extLst>
          </p:cNvPr>
          <p:cNvSpPr>
            <a:spLocks noGrp="1"/>
          </p:cNvSpPr>
          <p:nvPr>
            <p:ph type="ctrTitle"/>
          </p:nvPr>
        </p:nvSpPr>
        <p:spPr>
          <a:xfrm>
            <a:off x="1600200" y="4269281"/>
            <a:ext cx="8991600" cy="1264763"/>
          </a:xfrm>
        </p:spPr>
        <p:txBody>
          <a:bodyPr>
            <a:normAutofit/>
          </a:bodyPr>
          <a:lstStyle/>
          <a:p>
            <a:r>
              <a:rPr lang="en-US" sz="3500" dirty="0">
                <a:latin typeface="Times New Roman" panose="02020603050405020304" pitchFamily="18" charset="0"/>
                <a:ea typeface="Aptos" panose="020B0004020202020204" pitchFamily="34" charset="0"/>
              </a:rPr>
              <a:t>Tank Controller PCB</a:t>
            </a:r>
            <a:endParaRPr lang="en-US" sz="3500" dirty="0"/>
          </a:p>
        </p:txBody>
      </p:sp>
      <p:sp>
        <p:nvSpPr>
          <p:cNvPr id="3" name="Subtitle 2">
            <a:extLst>
              <a:ext uri="{FF2B5EF4-FFF2-40B4-BE49-F238E27FC236}">
                <a16:creationId xmlns:a16="http://schemas.microsoft.com/office/drawing/2014/main" id="{BF6CC4C7-8183-5189-B32B-8A7195260DD0}"/>
              </a:ext>
            </a:extLst>
          </p:cNvPr>
          <p:cNvSpPr>
            <a:spLocks noGrp="1"/>
          </p:cNvSpPr>
          <p:nvPr>
            <p:ph type="subTitle" idx="1"/>
          </p:nvPr>
        </p:nvSpPr>
        <p:spPr>
          <a:xfrm>
            <a:off x="2695195" y="5688536"/>
            <a:ext cx="6801612" cy="536125"/>
          </a:xfrm>
        </p:spPr>
        <p:txBody>
          <a:bodyPr>
            <a:normAutofit/>
          </a:bodyPr>
          <a:lstStyle/>
          <a:p>
            <a:r>
              <a:rPr lang="en-US" sz="2500" dirty="0">
                <a:solidFill>
                  <a:srgbClr val="FFFFFF"/>
                </a:solidFill>
              </a:rPr>
              <a:t>By Jair Cordova</a:t>
            </a:r>
          </a:p>
        </p:txBody>
      </p:sp>
      <p:pic>
        <p:nvPicPr>
          <p:cNvPr id="1026" name="Picture 2" descr="A black and white logo&#10;&#10;Description automatically generated">
            <a:extLst>
              <a:ext uri="{FF2B5EF4-FFF2-40B4-BE49-F238E27FC236}">
                <a16:creationId xmlns:a16="http://schemas.microsoft.com/office/drawing/2014/main" id="{A5DF4744-FF78-839F-525D-30ED2E366F93}"/>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089126" y="640079"/>
            <a:ext cx="4013751" cy="33013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1428174"/>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2D603-6284-A6E0-1996-44C0DE4137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86F17F-ABC8-4906-EE03-D0E8D209338F}"/>
              </a:ext>
            </a:extLst>
          </p:cNvPr>
          <p:cNvSpPr>
            <a:spLocks noGrp="1"/>
          </p:cNvSpPr>
          <p:nvPr>
            <p:ph type="title"/>
          </p:nvPr>
        </p:nvSpPr>
        <p:spPr>
          <a:xfrm>
            <a:off x="2231136" y="157536"/>
            <a:ext cx="7725664" cy="909264"/>
          </a:xfrm>
        </p:spPr>
        <p:txBody>
          <a:bodyPr>
            <a:normAutofit/>
          </a:bodyPr>
          <a:lstStyle/>
          <a:p>
            <a:r>
              <a:rPr lang="en-US" sz="3500" dirty="0"/>
              <a:t>Cost Analysis</a:t>
            </a:r>
          </a:p>
        </p:txBody>
      </p:sp>
      <p:graphicFrame>
        <p:nvGraphicFramePr>
          <p:cNvPr id="7" name="Content Placeholder 7">
            <a:extLst>
              <a:ext uri="{FF2B5EF4-FFF2-40B4-BE49-F238E27FC236}">
                <a16:creationId xmlns:a16="http://schemas.microsoft.com/office/drawing/2014/main" id="{63B85D9D-B9EB-3ADA-4C1F-F8AA3FF1C049}"/>
              </a:ext>
            </a:extLst>
          </p:cNvPr>
          <p:cNvGraphicFramePr>
            <a:graphicFrameLocks noGrp="1"/>
          </p:cNvGraphicFramePr>
          <p:nvPr>
            <p:ph sz="half" idx="1"/>
            <p:extLst>
              <p:ext uri="{D42A27DB-BD31-4B8C-83A1-F6EECF244321}">
                <p14:modId xmlns:p14="http://schemas.microsoft.com/office/powerpoint/2010/main" val="79699432"/>
              </p:ext>
            </p:extLst>
          </p:nvPr>
        </p:nvGraphicFramePr>
        <p:xfrm>
          <a:off x="0" y="1176362"/>
          <a:ext cx="6231468" cy="4505276"/>
        </p:xfrm>
        <a:graphic>
          <a:graphicData uri="http://schemas.openxmlformats.org/drawingml/2006/table">
            <a:tbl>
              <a:tblPr firstRow="1" bandRow="1">
                <a:tableStyleId>{F5AB1C69-6EDB-4FF4-983F-18BD219EF322}</a:tableStyleId>
              </a:tblPr>
              <a:tblGrid>
                <a:gridCol w="3297443">
                  <a:extLst>
                    <a:ext uri="{9D8B030D-6E8A-4147-A177-3AD203B41FA5}">
                      <a16:colId xmlns:a16="http://schemas.microsoft.com/office/drawing/2014/main" val="255669674"/>
                    </a:ext>
                  </a:extLst>
                </a:gridCol>
                <a:gridCol w="780184">
                  <a:extLst>
                    <a:ext uri="{9D8B030D-6E8A-4147-A177-3AD203B41FA5}">
                      <a16:colId xmlns:a16="http://schemas.microsoft.com/office/drawing/2014/main" val="3414054202"/>
                    </a:ext>
                  </a:extLst>
                </a:gridCol>
                <a:gridCol w="1167191">
                  <a:extLst>
                    <a:ext uri="{9D8B030D-6E8A-4147-A177-3AD203B41FA5}">
                      <a16:colId xmlns:a16="http://schemas.microsoft.com/office/drawing/2014/main" val="3783606105"/>
                    </a:ext>
                  </a:extLst>
                </a:gridCol>
                <a:gridCol w="986650">
                  <a:extLst>
                    <a:ext uri="{9D8B030D-6E8A-4147-A177-3AD203B41FA5}">
                      <a16:colId xmlns:a16="http://schemas.microsoft.com/office/drawing/2014/main" val="1695818478"/>
                    </a:ext>
                  </a:extLst>
                </a:gridCol>
              </a:tblGrid>
              <a:tr h="274804">
                <a:tc>
                  <a:txBody>
                    <a:bodyPr/>
                    <a:lstStyle/>
                    <a:p>
                      <a:pPr marL="0" marR="0" algn="ctr">
                        <a:lnSpc>
                          <a:spcPct val="116000"/>
                        </a:lnSpc>
                        <a:buNone/>
                      </a:pPr>
                      <a:r>
                        <a:rPr lang="en-US" sz="1300" dirty="0">
                          <a:effectLst/>
                        </a:rPr>
                        <a:t>Component</a:t>
                      </a:r>
                      <a:endParaRPr lang="en-US" sz="1300" dirty="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300" dirty="0">
                          <a:effectLst/>
                        </a:rPr>
                        <a:t>Number</a:t>
                      </a:r>
                      <a:endParaRPr lang="en-US" sz="1300" dirty="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300" dirty="0">
                          <a:effectLst/>
                        </a:rPr>
                        <a:t>Cost per Unit</a:t>
                      </a:r>
                      <a:endParaRPr lang="en-US" sz="1300" dirty="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300" dirty="0">
                          <a:effectLst/>
                        </a:rPr>
                        <a:t>Total Cost</a:t>
                      </a:r>
                      <a:endParaRPr lang="en-US" sz="1300" dirty="0">
                        <a:effectLst/>
                        <a:latin typeface="Times New Roman" panose="02020603050405020304" pitchFamily="18" charset="0"/>
                        <a:ea typeface="Times New Roman" panose="02020603050405020304" pitchFamily="18" charset="0"/>
                      </a:endParaRPr>
                    </a:p>
                  </a:txBody>
                  <a:tcPr marL="8030" marR="8030" marT="8030" marB="0" anchor="b"/>
                </a:tc>
                <a:extLst>
                  <a:ext uri="{0D108BD9-81ED-4DB2-BD59-A6C34878D82A}">
                    <a16:rowId xmlns:a16="http://schemas.microsoft.com/office/drawing/2014/main" val="2141161722"/>
                  </a:ext>
                </a:extLst>
              </a:tr>
              <a:tr h="238099">
                <a:tc>
                  <a:txBody>
                    <a:bodyPr/>
                    <a:lstStyle/>
                    <a:p>
                      <a:pPr marL="0" marR="0">
                        <a:lnSpc>
                          <a:spcPct val="116000"/>
                        </a:lnSpc>
                        <a:buNone/>
                      </a:pPr>
                      <a:r>
                        <a:rPr lang="en-US" sz="1000">
                          <a:effectLst/>
                        </a:rPr>
                        <a:t>Elegoo Arduino Mega clone</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$17.49</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$17.49</a:t>
                      </a:r>
                      <a:endParaRPr lang="en-US" sz="1000">
                        <a:effectLst/>
                        <a:latin typeface="Times New Roman" panose="02020603050405020304" pitchFamily="18" charset="0"/>
                        <a:ea typeface="Times New Roman" panose="02020603050405020304" pitchFamily="18" charset="0"/>
                      </a:endParaRPr>
                    </a:p>
                  </a:txBody>
                  <a:tcPr marL="8030" marR="8030" marT="8030" marB="0" anchor="b"/>
                </a:tc>
                <a:extLst>
                  <a:ext uri="{0D108BD9-81ED-4DB2-BD59-A6C34878D82A}">
                    <a16:rowId xmlns:a16="http://schemas.microsoft.com/office/drawing/2014/main" val="3035069133"/>
                  </a:ext>
                </a:extLst>
              </a:tr>
              <a:tr h="238099">
                <a:tc>
                  <a:txBody>
                    <a:bodyPr/>
                    <a:lstStyle/>
                    <a:p>
                      <a:pPr marL="0" marR="0">
                        <a:lnSpc>
                          <a:spcPct val="116000"/>
                        </a:lnSpc>
                        <a:buNone/>
                      </a:pPr>
                      <a:r>
                        <a:rPr lang="en-US" sz="1000">
                          <a:effectLst/>
                        </a:rPr>
                        <a:t>KEYESTUDIO Ethernet shield</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$18.99</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$18.99</a:t>
                      </a:r>
                      <a:endParaRPr lang="en-US" sz="1000">
                        <a:effectLst/>
                        <a:latin typeface="Times New Roman" panose="02020603050405020304" pitchFamily="18" charset="0"/>
                        <a:ea typeface="Times New Roman" panose="02020603050405020304" pitchFamily="18" charset="0"/>
                      </a:endParaRPr>
                    </a:p>
                  </a:txBody>
                  <a:tcPr marL="8030" marR="8030" marT="8030" marB="0" anchor="b"/>
                </a:tc>
                <a:extLst>
                  <a:ext uri="{0D108BD9-81ED-4DB2-BD59-A6C34878D82A}">
                    <a16:rowId xmlns:a16="http://schemas.microsoft.com/office/drawing/2014/main" val="4208501127"/>
                  </a:ext>
                </a:extLst>
              </a:tr>
              <a:tr h="238099">
                <a:tc>
                  <a:txBody>
                    <a:bodyPr/>
                    <a:lstStyle/>
                    <a:p>
                      <a:pPr marL="0" marR="0">
                        <a:lnSpc>
                          <a:spcPct val="116000"/>
                        </a:lnSpc>
                        <a:buNone/>
                      </a:pPr>
                      <a:r>
                        <a:rPr lang="en-US" sz="1000">
                          <a:effectLst/>
                        </a:rPr>
                        <a:t>Adafruit MAX31865</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$14.95</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$14.95</a:t>
                      </a:r>
                      <a:endParaRPr lang="en-US" sz="1000">
                        <a:effectLst/>
                        <a:latin typeface="Times New Roman" panose="02020603050405020304" pitchFamily="18" charset="0"/>
                        <a:ea typeface="Times New Roman" panose="02020603050405020304" pitchFamily="18" charset="0"/>
                      </a:endParaRPr>
                    </a:p>
                  </a:txBody>
                  <a:tcPr marL="8030" marR="8030" marT="8030" marB="0" anchor="b"/>
                </a:tc>
                <a:extLst>
                  <a:ext uri="{0D108BD9-81ED-4DB2-BD59-A6C34878D82A}">
                    <a16:rowId xmlns:a16="http://schemas.microsoft.com/office/drawing/2014/main" val="37912871"/>
                  </a:ext>
                </a:extLst>
              </a:tr>
              <a:tr h="238099">
                <a:tc>
                  <a:txBody>
                    <a:bodyPr/>
                    <a:lstStyle/>
                    <a:p>
                      <a:pPr marL="0" marR="0">
                        <a:lnSpc>
                          <a:spcPct val="116000"/>
                        </a:lnSpc>
                        <a:buNone/>
                      </a:pPr>
                      <a:r>
                        <a:rPr lang="en-US" sz="1000">
                          <a:effectLst/>
                        </a:rPr>
                        <a:t>PT100 Temp Sensor (3-wire)</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$12.98</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$12.98</a:t>
                      </a:r>
                      <a:endParaRPr lang="en-US" sz="1000">
                        <a:effectLst/>
                        <a:latin typeface="Times New Roman" panose="02020603050405020304" pitchFamily="18" charset="0"/>
                        <a:ea typeface="Times New Roman" panose="02020603050405020304" pitchFamily="18" charset="0"/>
                      </a:endParaRPr>
                    </a:p>
                  </a:txBody>
                  <a:tcPr marL="8030" marR="8030" marT="8030" marB="0" anchor="b"/>
                </a:tc>
                <a:extLst>
                  <a:ext uri="{0D108BD9-81ED-4DB2-BD59-A6C34878D82A}">
                    <a16:rowId xmlns:a16="http://schemas.microsoft.com/office/drawing/2014/main" val="1622656200"/>
                  </a:ext>
                </a:extLst>
              </a:tr>
              <a:tr h="238099">
                <a:tc>
                  <a:txBody>
                    <a:bodyPr/>
                    <a:lstStyle/>
                    <a:p>
                      <a:pPr marL="0" marR="0">
                        <a:lnSpc>
                          <a:spcPct val="116000"/>
                        </a:lnSpc>
                        <a:buNone/>
                      </a:pPr>
                      <a:r>
                        <a:rPr lang="en-US" sz="1000">
                          <a:effectLst/>
                        </a:rPr>
                        <a:t>1602 LCD</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$4.25</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$4.25</a:t>
                      </a:r>
                      <a:endParaRPr lang="en-US" sz="1000">
                        <a:effectLst/>
                        <a:latin typeface="Times New Roman" panose="02020603050405020304" pitchFamily="18" charset="0"/>
                        <a:ea typeface="Times New Roman" panose="02020603050405020304" pitchFamily="18" charset="0"/>
                      </a:endParaRPr>
                    </a:p>
                  </a:txBody>
                  <a:tcPr marL="8030" marR="8030" marT="8030" marB="0" anchor="b"/>
                </a:tc>
                <a:extLst>
                  <a:ext uri="{0D108BD9-81ED-4DB2-BD59-A6C34878D82A}">
                    <a16:rowId xmlns:a16="http://schemas.microsoft.com/office/drawing/2014/main" val="3326905930"/>
                  </a:ext>
                </a:extLst>
              </a:tr>
              <a:tr h="238099">
                <a:tc>
                  <a:txBody>
                    <a:bodyPr/>
                    <a:lstStyle/>
                    <a:p>
                      <a:pPr marL="0" marR="0">
                        <a:lnSpc>
                          <a:spcPct val="116000"/>
                        </a:lnSpc>
                        <a:buNone/>
                      </a:pPr>
                      <a:r>
                        <a:rPr lang="en-US" sz="1000" dirty="0">
                          <a:effectLst/>
                        </a:rPr>
                        <a:t>4x4 Keypad</a:t>
                      </a:r>
                      <a:endParaRPr lang="en-US" sz="1000" dirty="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$1.50</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dirty="0">
                          <a:effectLst/>
                        </a:rPr>
                        <a:t>$1.50</a:t>
                      </a:r>
                      <a:endParaRPr lang="en-US" sz="1000" dirty="0">
                        <a:effectLst/>
                        <a:latin typeface="Times New Roman" panose="02020603050405020304" pitchFamily="18" charset="0"/>
                        <a:ea typeface="Times New Roman" panose="02020603050405020304" pitchFamily="18" charset="0"/>
                      </a:endParaRPr>
                    </a:p>
                  </a:txBody>
                  <a:tcPr marL="8030" marR="8030" marT="8030" marB="0" anchor="b"/>
                </a:tc>
                <a:extLst>
                  <a:ext uri="{0D108BD9-81ED-4DB2-BD59-A6C34878D82A}">
                    <a16:rowId xmlns:a16="http://schemas.microsoft.com/office/drawing/2014/main" val="3419307211"/>
                  </a:ext>
                </a:extLst>
              </a:tr>
              <a:tr h="238099">
                <a:tc>
                  <a:txBody>
                    <a:bodyPr/>
                    <a:lstStyle/>
                    <a:p>
                      <a:pPr marL="0" marR="0">
                        <a:lnSpc>
                          <a:spcPct val="116000"/>
                        </a:lnSpc>
                        <a:buNone/>
                      </a:pPr>
                      <a:r>
                        <a:rPr lang="en-US" sz="1000">
                          <a:effectLst/>
                        </a:rPr>
                        <a:t>2 Channel Relay Module</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$6.79</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$6.79</a:t>
                      </a:r>
                      <a:endParaRPr lang="en-US" sz="1000">
                        <a:effectLst/>
                        <a:latin typeface="Times New Roman" panose="02020603050405020304" pitchFamily="18" charset="0"/>
                        <a:ea typeface="Times New Roman" panose="02020603050405020304" pitchFamily="18" charset="0"/>
                      </a:endParaRPr>
                    </a:p>
                  </a:txBody>
                  <a:tcPr marL="8030" marR="8030" marT="8030" marB="0" anchor="b"/>
                </a:tc>
                <a:extLst>
                  <a:ext uri="{0D108BD9-81ED-4DB2-BD59-A6C34878D82A}">
                    <a16:rowId xmlns:a16="http://schemas.microsoft.com/office/drawing/2014/main" val="2665315512"/>
                  </a:ext>
                </a:extLst>
              </a:tr>
              <a:tr h="238099">
                <a:tc>
                  <a:txBody>
                    <a:bodyPr/>
                    <a:lstStyle/>
                    <a:p>
                      <a:pPr marL="0" marR="0">
                        <a:lnSpc>
                          <a:spcPct val="116000"/>
                        </a:lnSpc>
                        <a:buNone/>
                      </a:pPr>
                      <a:r>
                        <a:rPr lang="en-US" sz="1000">
                          <a:effectLst/>
                        </a:rPr>
                        <a:t>Adafruit PCF8523 Real Time Clock</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$4.95</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$4.95</a:t>
                      </a:r>
                      <a:endParaRPr lang="en-US" sz="1000">
                        <a:effectLst/>
                        <a:latin typeface="Times New Roman" panose="02020603050405020304" pitchFamily="18" charset="0"/>
                        <a:ea typeface="Times New Roman" panose="02020603050405020304" pitchFamily="18" charset="0"/>
                      </a:endParaRPr>
                    </a:p>
                  </a:txBody>
                  <a:tcPr marL="8030" marR="8030" marT="8030" marB="0" anchor="b"/>
                </a:tc>
                <a:extLst>
                  <a:ext uri="{0D108BD9-81ED-4DB2-BD59-A6C34878D82A}">
                    <a16:rowId xmlns:a16="http://schemas.microsoft.com/office/drawing/2014/main" val="3956708519"/>
                  </a:ext>
                </a:extLst>
              </a:tr>
              <a:tr h="238099">
                <a:tc>
                  <a:txBody>
                    <a:bodyPr/>
                    <a:lstStyle/>
                    <a:p>
                      <a:pPr marL="0" marR="0">
                        <a:lnSpc>
                          <a:spcPct val="116000"/>
                        </a:lnSpc>
                        <a:buNone/>
                      </a:pPr>
                      <a:r>
                        <a:rPr lang="en-US" sz="1000" dirty="0">
                          <a:effectLst/>
                        </a:rPr>
                        <a:t>Atlas Scientific EZO pH Circuit</a:t>
                      </a:r>
                      <a:endParaRPr lang="en-US" sz="1000" dirty="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dirty="0">
                          <a:effectLst/>
                        </a:rPr>
                        <a:t>1</a:t>
                      </a:r>
                      <a:endParaRPr lang="en-US" sz="1000" dirty="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$41.99</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$41.99</a:t>
                      </a:r>
                      <a:endParaRPr lang="en-US" sz="1000">
                        <a:effectLst/>
                        <a:latin typeface="Times New Roman" panose="02020603050405020304" pitchFamily="18" charset="0"/>
                        <a:ea typeface="Times New Roman" panose="02020603050405020304" pitchFamily="18" charset="0"/>
                      </a:endParaRPr>
                    </a:p>
                  </a:txBody>
                  <a:tcPr marL="8030" marR="8030" marT="8030" marB="0" anchor="b"/>
                </a:tc>
                <a:extLst>
                  <a:ext uri="{0D108BD9-81ED-4DB2-BD59-A6C34878D82A}">
                    <a16:rowId xmlns:a16="http://schemas.microsoft.com/office/drawing/2014/main" val="1447274198"/>
                  </a:ext>
                </a:extLst>
              </a:tr>
              <a:tr h="480206">
                <a:tc>
                  <a:txBody>
                    <a:bodyPr/>
                    <a:lstStyle/>
                    <a:p>
                      <a:pPr marL="0" marR="0">
                        <a:lnSpc>
                          <a:spcPct val="116000"/>
                        </a:lnSpc>
                        <a:buNone/>
                      </a:pPr>
                      <a:r>
                        <a:rPr lang="en-US" sz="1000" dirty="0">
                          <a:effectLst/>
                        </a:rPr>
                        <a:t>Atlas Scientific Electrically Isolated Carrier Board</a:t>
                      </a:r>
                      <a:endParaRPr lang="en-US" sz="1000" dirty="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$41.99</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$41.99</a:t>
                      </a:r>
                      <a:endParaRPr lang="en-US" sz="1000">
                        <a:effectLst/>
                        <a:latin typeface="Times New Roman" panose="02020603050405020304" pitchFamily="18" charset="0"/>
                        <a:ea typeface="Times New Roman" panose="02020603050405020304" pitchFamily="18" charset="0"/>
                      </a:endParaRPr>
                    </a:p>
                  </a:txBody>
                  <a:tcPr marL="8030" marR="8030" marT="8030" marB="0" anchor="b"/>
                </a:tc>
                <a:extLst>
                  <a:ext uri="{0D108BD9-81ED-4DB2-BD59-A6C34878D82A}">
                    <a16:rowId xmlns:a16="http://schemas.microsoft.com/office/drawing/2014/main" val="91915512"/>
                  </a:ext>
                </a:extLst>
              </a:tr>
              <a:tr h="238099">
                <a:tc>
                  <a:txBody>
                    <a:bodyPr/>
                    <a:lstStyle/>
                    <a:p>
                      <a:pPr marL="0" marR="0">
                        <a:lnSpc>
                          <a:spcPct val="116000"/>
                        </a:lnSpc>
                        <a:buNone/>
                      </a:pPr>
                      <a:r>
                        <a:rPr lang="en-US" sz="1000">
                          <a:effectLst/>
                        </a:rPr>
                        <a:t>Power Receptacle</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$1.46</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$1.46</a:t>
                      </a:r>
                      <a:endParaRPr lang="en-US" sz="1000">
                        <a:effectLst/>
                        <a:latin typeface="Times New Roman" panose="02020603050405020304" pitchFamily="18" charset="0"/>
                        <a:ea typeface="Times New Roman" panose="02020603050405020304" pitchFamily="18" charset="0"/>
                      </a:endParaRPr>
                    </a:p>
                  </a:txBody>
                  <a:tcPr marL="8030" marR="8030" marT="8030" marB="0" anchor="b"/>
                </a:tc>
                <a:extLst>
                  <a:ext uri="{0D108BD9-81ED-4DB2-BD59-A6C34878D82A}">
                    <a16:rowId xmlns:a16="http://schemas.microsoft.com/office/drawing/2014/main" val="809226042"/>
                  </a:ext>
                </a:extLst>
              </a:tr>
              <a:tr h="238099">
                <a:tc>
                  <a:txBody>
                    <a:bodyPr/>
                    <a:lstStyle/>
                    <a:p>
                      <a:pPr marL="0" marR="0">
                        <a:lnSpc>
                          <a:spcPct val="116000"/>
                        </a:lnSpc>
                        <a:buNone/>
                      </a:pPr>
                      <a:r>
                        <a:rPr lang="en-US" sz="1000">
                          <a:effectLst/>
                        </a:rPr>
                        <a:t>Power Outlet</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2</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$1.15</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$2.30</a:t>
                      </a:r>
                      <a:endParaRPr lang="en-US" sz="1000">
                        <a:effectLst/>
                        <a:latin typeface="Times New Roman" panose="02020603050405020304" pitchFamily="18" charset="0"/>
                        <a:ea typeface="Times New Roman" panose="02020603050405020304" pitchFamily="18" charset="0"/>
                      </a:endParaRPr>
                    </a:p>
                  </a:txBody>
                  <a:tcPr marL="8030" marR="8030" marT="8030" marB="0" anchor="b"/>
                </a:tc>
                <a:extLst>
                  <a:ext uri="{0D108BD9-81ED-4DB2-BD59-A6C34878D82A}">
                    <a16:rowId xmlns:a16="http://schemas.microsoft.com/office/drawing/2014/main" val="1153182787"/>
                  </a:ext>
                </a:extLst>
              </a:tr>
              <a:tr h="238099">
                <a:tc>
                  <a:txBody>
                    <a:bodyPr/>
                    <a:lstStyle/>
                    <a:p>
                      <a:pPr marL="0" marR="0">
                        <a:lnSpc>
                          <a:spcPct val="116000"/>
                        </a:lnSpc>
                        <a:buNone/>
                      </a:pPr>
                      <a:r>
                        <a:rPr lang="en-US" sz="1000">
                          <a:effectLst/>
                        </a:rPr>
                        <a:t>3.5mm Jack Receptacle</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$1.30</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$1.30</a:t>
                      </a:r>
                      <a:endParaRPr lang="en-US" sz="1000">
                        <a:effectLst/>
                        <a:latin typeface="Times New Roman" panose="02020603050405020304" pitchFamily="18" charset="0"/>
                        <a:ea typeface="Times New Roman" panose="02020603050405020304" pitchFamily="18" charset="0"/>
                      </a:endParaRPr>
                    </a:p>
                  </a:txBody>
                  <a:tcPr marL="8030" marR="8030" marT="8030" marB="0" anchor="b"/>
                </a:tc>
                <a:extLst>
                  <a:ext uri="{0D108BD9-81ED-4DB2-BD59-A6C34878D82A}">
                    <a16:rowId xmlns:a16="http://schemas.microsoft.com/office/drawing/2014/main" val="3893030262"/>
                  </a:ext>
                </a:extLst>
              </a:tr>
              <a:tr h="238099">
                <a:tc>
                  <a:txBody>
                    <a:bodyPr/>
                    <a:lstStyle/>
                    <a:p>
                      <a:pPr marL="0" marR="0">
                        <a:lnSpc>
                          <a:spcPct val="116000"/>
                        </a:lnSpc>
                        <a:buNone/>
                      </a:pPr>
                      <a:r>
                        <a:rPr lang="en-US" sz="1000" dirty="0">
                          <a:effectLst/>
                        </a:rPr>
                        <a:t>5V AC DC Buck Converter Module</a:t>
                      </a:r>
                      <a:endParaRPr lang="en-US" sz="1000" dirty="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$2.80</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$2.8</a:t>
                      </a:r>
                      <a:endParaRPr lang="en-US" sz="1000">
                        <a:effectLst/>
                        <a:latin typeface="Times New Roman" panose="02020603050405020304" pitchFamily="18" charset="0"/>
                        <a:ea typeface="Times New Roman" panose="02020603050405020304" pitchFamily="18" charset="0"/>
                      </a:endParaRPr>
                    </a:p>
                  </a:txBody>
                  <a:tcPr marL="8030" marR="8030" marT="8030" marB="0" anchor="b"/>
                </a:tc>
                <a:extLst>
                  <a:ext uri="{0D108BD9-81ED-4DB2-BD59-A6C34878D82A}">
                    <a16:rowId xmlns:a16="http://schemas.microsoft.com/office/drawing/2014/main" val="3124754504"/>
                  </a:ext>
                </a:extLst>
              </a:tr>
              <a:tr h="238099">
                <a:tc>
                  <a:txBody>
                    <a:bodyPr/>
                    <a:lstStyle/>
                    <a:p>
                      <a:pPr marL="0" marR="0">
                        <a:lnSpc>
                          <a:spcPct val="116000"/>
                        </a:lnSpc>
                        <a:buNone/>
                      </a:pPr>
                      <a:r>
                        <a:rPr lang="en-US" sz="1000">
                          <a:effectLst/>
                        </a:rPr>
                        <a:t>9V AC DC Buck Converter Module</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1</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$2.36</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$2.36</a:t>
                      </a:r>
                      <a:endParaRPr lang="en-US" sz="1000">
                        <a:effectLst/>
                        <a:latin typeface="Times New Roman" panose="02020603050405020304" pitchFamily="18" charset="0"/>
                        <a:ea typeface="Times New Roman" panose="02020603050405020304" pitchFamily="18" charset="0"/>
                      </a:endParaRPr>
                    </a:p>
                  </a:txBody>
                  <a:tcPr marL="8030" marR="8030" marT="8030" marB="0" anchor="b"/>
                </a:tc>
                <a:extLst>
                  <a:ext uri="{0D108BD9-81ED-4DB2-BD59-A6C34878D82A}">
                    <a16:rowId xmlns:a16="http://schemas.microsoft.com/office/drawing/2014/main" val="2203778513"/>
                  </a:ext>
                </a:extLst>
              </a:tr>
              <a:tr h="238099">
                <a:tc>
                  <a:txBody>
                    <a:bodyPr/>
                    <a:lstStyle/>
                    <a:p>
                      <a:pPr marL="0" marR="0">
                        <a:lnSpc>
                          <a:spcPct val="116000"/>
                        </a:lnSpc>
                        <a:buNone/>
                      </a:pPr>
                      <a:r>
                        <a:rPr lang="en-US" sz="1000">
                          <a:effectLst/>
                        </a:rPr>
                        <a:t>Miscellaneous (ex. Resistor, Screws, etc.)</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N/A</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a:effectLst/>
                        </a:rPr>
                        <a:t>N/A</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dirty="0">
                          <a:effectLst/>
                        </a:rPr>
                        <a:t>$26.04</a:t>
                      </a:r>
                      <a:endParaRPr lang="en-US" sz="1000" dirty="0">
                        <a:effectLst/>
                        <a:latin typeface="Times New Roman" panose="02020603050405020304" pitchFamily="18" charset="0"/>
                        <a:ea typeface="Times New Roman" panose="02020603050405020304" pitchFamily="18" charset="0"/>
                      </a:endParaRPr>
                    </a:p>
                  </a:txBody>
                  <a:tcPr marL="8030" marR="8030" marT="8030" marB="0" anchor="b"/>
                </a:tc>
                <a:extLst>
                  <a:ext uri="{0D108BD9-81ED-4DB2-BD59-A6C34878D82A}">
                    <a16:rowId xmlns:a16="http://schemas.microsoft.com/office/drawing/2014/main" val="4166935417"/>
                  </a:ext>
                </a:extLst>
              </a:tr>
              <a:tr h="178781">
                <a:tc>
                  <a:txBody>
                    <a:bodyPr/>
                    <a:lstStyle/>
                    <a:p>
                      <a:pPr marL="0" marR="0">
                        <a:lnSpc>
                          <a:spcPct val="116000"/>
                        </a:lnSpc>
                        <a:buNone/>
                      </a:pPr>
                      <a:r>
                        <a:rPr lang="en-US" sz="1000" dirty="0">
                          <a:effectLst/>
                        </a:rPr>
                        <a:t>Total</a:t>
                      </a:r>
                      <a:endParaRPr lang="en-US" sz="1000" dirty="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nSpc>
                          <a:spcPct val="116000"/>
                        </a:lnSpc>
                        <a:buNone/>
                      </a:pPr>
                      <a:r>
                        <a:rPr lang="en-US" sz="1000">
                          <a:effectLst/>
                        </a:rPr>
                        <a:t> </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nSpc>
                          <a:spcPct val="116000"/>
                        </a:lnSpc>
                        <a:buNone/>
                      </a:pPr>
                      <a:r>
                        <a:rPr lang="en-US" sz="1000">
                          <a:effectLst/>
                        </a:rPr>
                        <a:t> </a:t>
                      </a:r>
                      <a:endParaRPr lang="en-US" sz="1000">
                        <a:effectLst/>
                        <a:latin typeface="Times New Roman" panose="02020603050405020304" pitchFamily="18" charset="0"/>
                        <a:ea typeface="Times New Roman" panose="02020603050405020304" pitchFamily="18" charset="0"/>
                      </a:endParaRPr>
                    </a:p>
                  </a:txBody>
                  <a:tcPr marL="8030" marR="8030" marT="8030" marB="0" anchor="b"/>
                </a:tc>
                <a:tc>
                  <a:txBody>
                    <a:bodyPr/>
                    <a:lstStyle/>
                    <a:p>
                      <a:pPr marL="0" marR="0" algn="ctr">
                        <a:lnSpc>
                          <a:spcPct val="116000"/>
                        </a:lnSpc>
                        <a:buNone/>
                      </a:pPr>
                      <a:r>
                        <a:rPr lang="en-US" sz="1000" dirty="0">
                          <a:effectLst/>
                        </a:rPr>
                        <a:t>$202.13</a:t>
                      </a:r>
                      <a:endParaRPr lang="en-US" sz="1000" dirty="0">
                        <a:effectLst/>
                        <a:latin typeface="Times New Roman" panose="02020603050405020304" pitchFamily="18" charset="0"/>
                        <a:ea typeface="Times New Roman" panose="02020603050405020304" pitchFamily="18" charset="0"/>
                      </a:endParaRPr>
                    </a:p>
                  </a:txBody>
                  <a:tcPr marL="8030" marR="8030" marT="8030" marB="0" anchor="b"/>
                </a:tc>
                <a:extLst>
                  <a:ext uri="{0D108BD9-81ED-4DB2-BD59-A6C34878D82A}">
                    <a16:rowId xmlns:a16="http://schemas.microsoft.com/office/drawing/2014/main" val="1657893150"/>
                  </a:ext>
                </a:extLst>
              </a:tr>
            </a:tbl>
          </a:graphicData>
        </a:graphic>
      </p:graphicFrame>
      <p:graphicFrame>
        <p:nvGraphicFramePr>
          <p:cNvPr id="9" name="Table 8">
            <a:extLst>
              <a:ext uri="{FF2B5EF4-FFF2-40B4-BE49-F238E27FC236}">
                <a16:creationId xmlns:a16="http://schemas.microsoft.com/office/drawing/2014/main" id="{A9DD7E84-BB2E-6B67-6014-EFACE2C9A81B}"/>
              </a:ext>
            </a:extLst>
          </p:cNvPr>
          <p:cNvGraphicFramePr>
            <a:graphicFrameLocks noGrp="1"/>
          </p:cNvGraphicFramePr>
          <p:nvPr>
            <p:extLst>
              <p:ext uri="{D42A27DB-BD31-4B8C-83A1-F6EECF244321}">
                <p14:modId xmlns:p14="http://schemas.microsoft.com/office/powerpoint/2010/main" val="3103365397"/>
              </p:ext>
            </p:extLst>
          </p:nvPr>
        </p:nvGraphicFramePr>
        <p:xfrm>
          <a:off x="6231468" y="1176363"/>
          <a:ext cx="5960531" cy="4505275"/>
        </p:xfrm>
        <a:graphic>
          <a:graphicData uri="http://schemas.openxmlformats.org/drawingml/2006/table">
            <a:tbl>
              <a:tblPr firstRow="1" bandRow="1">
                <a:tableStyleId>{5C22544A-7EE6-4342-B048-85BDC9FD1C3A}</a:tableStyleId>
              </a:tblPr>
              <a:tblGrid>
                <a:gridCol w="3336535">
                  <a:extLst>
                    <a:ext uri="{9D8B030D-6E8A-4147-A177-3AD203B41FA5}">
                      <a16:colId xmlns:a16="http://schemas.microsoft.com/office/drawing/2014/main" val="1403949652"/>
                    </a:ext>
                  </a:extLst>
                </a:gridCol>
                <a:gridCol w="704837">
                  <a:extLst>
                    <a:ext uri="{9D8B030D-6E8A-4147-A177-3AD203B41FA5}">
                      <a16:colId xmlns:a16="http://schemas.microsoft.com/office/drawing/2014/main" val="4214668582"/>
                    </a:ext>
                  </a:extLst>
                </a:gridCol>
                <a:gridCol w="1044988">
                  <a:extLst>
                    <a:ext uri="{9D8B030D-6E8A-4147-A177-3AD203B41FA5}">
                      <a16:colId xmlns:a16="http://schemas.microsoft.com/office/drawing/2014/main" val="2884508690"/>
                    </a:ext>
                  </a:extLst>
                </a:gridCol>
                <a:gridCol w="874171">
                  <a:extLst>
                    <a:ext uri="{9D8B030D-6E8A-4147-A177-3AD203B41FA5}">
                      <a16:colId xmlns:a16="http://schemas.microsoft.com/office/drawing/2014/main" val="2278233349"/>
                    </a:ext>
                  </a:extLst>
                </a:gridCol>
              </a:tblGrid>
              <a:tr h="239971">
                <a:tc>
                  <a:txBody>
                    <a:bodyPr/>
                    <a:lstStyle/>
                    <a:p>
                      <a:pPr algn="ctr" fontAlgn="ctr"/>
                      <a:r>
                        <a:rPr lang="en-US" sz="1300" u="none" strike="noStrike" dirty="0">
                          <a:effectLst/>
                        </a:rPr>
                        <a:t>Component</a:t>
                      </a:r>
                      <a:endParaRPr lang="en-US" sz="1300" b="0" i="0" u="none" strike="noStrike" dirty="0">
                        <a:solidFill>
                          <a:srgbClr val="000000"/>
                        </a:solidFill>
                        <a:effectLst/>
                        <a:latin typeface="Times New Roman" panose="02020603050405020304" pitchFamily="18" charset="0"/>
                      </a:endParaRPr>
                    </a:p>
                  </a:txBody>
                  <a:tcPr marL="10544" marR="10544" marT="10544" marB="0" anchor="ctr"/>
                </a:tc>
                <a:tc>
                  <a:txBody>
                    <a:bodyPr/>
                    <a:lstStyle/>
                    <a:p>
                      <a:pPr algn="ctr" fontAlgn="ctr"/>
                      <a:r>
                        <a:rPr lang="en-US" sz="1300" u="none" strike="noStrike">
                          <a:effectLst/>
                        </a:rPr>
                        <a:t>Number</a:t>
                      </a:r>
                      <a:endParaRPr lang="en-US" sz="1300" b="0" i="0" u="none" strike="noStrike">
                        <a:solidFill>
                          <a:srgbClr val="000000"/>
                        </a:solidFill>
                        <a:effectLst/>
                        <a:latin typeface="Times New Roman" panose="02020603050405020304" pitchFamily="18" charset="0"/>
                      </a:endParaRPr>
                    </a:p>
                  </a:txBody>
                  <a:tcPr marL="10544" marR="10544" marT="10544" marB="0" anchor="ctr"/>
                </a:tc>
                <a:tc>
                  <a:txBody>
                    <a:bodyPr/>
                    <a:lstStyle/>
                    <a:p>
                      <a:pPr algn="ctr" fontAlgn="ctr"/>
                      <a:r>
                        <a:rPr lang="en-US" sz="1300" u="none" strike="noStrike">
                          <a:effectLst/>
                        </a:rPr>
                        <a:t>Cost per unit</a:t>
                      </a:r>
                      <a:endParaRPr lang="en-US" sz="1300" b="0" i="0" u="none" strike="noStrike">
                        <a:solidFill>
                          <a:srgbClr val="000000"/>
                        </a:solidFill>
                        <a:effectLst/>
                        <a:latin typeface="Times New Roman" panose="02020603050405020304" pitchFamily="18" charset="0"/>
                      </a:endParaRPr>
                    </a:p>
                  </a:txBody>
                  <a:tcPr marL="10544" marR="10544" marT="10544" marB="0" anchor="ctr"/>
                </a:tc>
                <a:tc>
                  <a:txBody>
                    <a:bodyPr/>
                    <a:lstStyle/>
                    <a:p>
                      <a:pPr algn="ctr" fontAlgn="ctr"/>
                      <a:r>
                        <a:rPr lang="en-US" sz="1300" u="none" strike="noStrike">
                          <a:effectLst/>
                        </a:rPr>
                        <a:t>Total cost</a:t>
                      </a:r>
                      <a:endParaRPr lang="en-US" sz="1300" b="0" i="0" u="none" strike="noStrike">
                        <a:solidFill>
                          <a:srgbClr val="000000"/>
                        </a:solidFill>
                        <a:effectLst/>
                        <a:latin typeface="Times New Roman" panose="02020603050405020304" pitchFamily="18" charset="0"/>
                      </a:endParaRPr>
                    </a:p>
                  </a:txBody>
                  <a:tcPr marL="10544" marR="10544" marT="10544" marB="0" anchor="ctr"/>
                </a:tc>
                <a:extLst>
                  <a:ext uri="{0D108BD9-81ED-4DB2-BD59-A6C34878D82A}">
                    <a16:rowId xmlns:a16="http://schemas.microsoft.com/office/drawing/2014/main" val="3845572413"/>
                  </a:ext>
                </a:extLst>
              </a:tr>
              <a:tr h="239971">
                <a:tc>
                  <a:txBody>
                    <a:bodyPr/>
                    <a:lstStyle/>
                    <a:p>
                      <a:pPr algn="l" fontAlgn="b"/>
                      <a:r>
                        <a:rPr lang="en-US" sz="1300" u="none" strike="noStrike">
                          <a:effectLst/>
                        </a:rPr>
                        <a:t>Raspberry Pi Pico 2 W</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$7.00</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$7.00</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3428903884"/>
                  </a:ext>
                </a:extLst>
              </a:tr>
              <a:tr h="239971">
                <a:tc>
                  <a:txBody>
                    <a:bodyPr/>
                    <a:lstStyle/>
                    <a:p>
                      <a:pPr algn="l" fontAlgn="b"/>
                      <a:r>
                        <a:rPr lang="en-US" sz="1300" u="none" strike="noStrike">
                          <a:effectLst/>
                        </a:rPr>
                        <a:t>Atlas Scientific EZO RTD Temperature Circuit</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$35.99</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$35.99</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2780393611"/>
                  </a:ext>
                </a:extLst>
              </a:tr>
              <a:tr h="239971">
                <a:tc>
                  <a:txBody>
                    <a:bodyPr/>
                    <a:lstStyle/>
                    <a:p>
                      <a:pPr algn="l" fontAlgn="b"/>
                      <a:r>
                        <a:rPr lang="en-US" sz="1300" u="none" strike="noStrike" dirty="0">
                          <a:effectLst/>
                        </a:rPr>
                        <a:t>Atlas Scientific Temperature Sensor</a:t>
                      </a:r>
                      <a:endParaRPr lang="en-US" sz="1300" b="0" i="0" u="none" strike="noStrike" dirty="0">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$23.99</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$23.99</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3298719337"/>
                  </a:ext>
                </a:extLst>
              </a:tr>
              <a:tr h="239971">
                <a:tc>
                  <a:txBody>
                    <a:bodyPr/>
                    <a:lstStyle/>
                    <a:p>
                      <a:pPr algn="l" fontAlgn="b"/>
                      <a:r>
                        <a:rPr lang="en-US" sz="1300" u="none" strike="noStrike">
                          <a:effectLst/>
                        </a:rPr>
                        <a:t>Ethernet Hat</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$4.95</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$4.95</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689080171"/>
                  </a:ext>
                </a:extLst>
              </a:tr>
              <a:tr h="239971">
                <a:tc>
                  <a:txBody>
                    <a:bodyPr/>
                    <a:lstStyle/>
                    <a:p>
                      <a:pPr algn="l" fontAlgn="b"/>
                      <a:r>
                        <a:rPr lang="en-US" sz="1300" u="none" strike="noStrike">
                          <a:effectLst/>
                        </a:rPr>
                        <a:t>SD Card</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dirty="0">
                          <a:effectLst/>
                        </a:rPr>
                        <a:t>$0.13</a:t>
                      </a:r>
                      <a:endParaRPr lang="en-US" sz="1300" b="0" i="0" u="none" strike="noStrike" dirty="0">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dirty="0">
                          <a:effectLst/>
                        </a:rPr>
                        <a:t>$0.13</a:t>
                      </a:r>
                      <a:endParaRPr lang="en-US" sz="1300" b="0" i="0" u="none" strike="noStrike" dirty="0">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1832143516"/>
                  </a:ext>
                </a:extLst>
              </a:tr>
              <a:tr h="239971">
                <a:tc>
                  <a:txBody>
                    <a:bodyPr/>
                    <a:lstStyle/>
                    <a:p>
                      <a:pPr algn="l" fontAlgn="b"/>
                      <a:r>
                        <a:rPr lang="en-US" sz="1300" u="none" strike="noStrike">
                          <a:effectLst/>
                        </a:rPr>
                        <a:t>LCD</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$3.77</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$3.77</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4141246270"/>
                  </a:ext>
                </a:extLst>
              </a:tr>
              <a:tr h="239971">
                <a:tc>
                  <a:txBody>
                    <a:bodyPr/>
                    <a:lstStyle/>
                    <a:p>
                      <a:pPr algn="l" fontAlgn="b"/>
                      <a:r>
                        <a:rPr lang="en-US" sz="1300" u="none" strike="noStrike">
                          <a:effectLst/>
                        </a:rPr>
                        <a:t>4x4 keyboard</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$9.36</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$9.36</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3941159917"/>
                  </a:ext>
                </a:extLst>
              </a:tr>
              <a:tr h="239971">
                <a:tc>
                  <a:txBody>
                    <a:bodyPr/>
                    <a:lstStyle/>
                    <a:p>
                      <a:pPr algn="l" fontAlgn="b"/>
                      <a:r>
                        <a:rPr lang="en-US" sz="1300" u="none" strike="noStrike">
                          <a:effectLst/>
                        </a:rPr>
                        <a:t>Atlas Scientific EZO pH circuit</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$45.99</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$45.99</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2746708494"/>
                  </a:ext>
                </a:extLst>
              </a:tr>
              <a:tr h="425768">
                <a:tc>
                  <a:txBody>
                    <a:bodyPr/>
                    <a:lstStyle/>
                    <a:p>
                      <a:pPr algn="l" fontAlgn="b"/>
                      <a:r>
                        <a:rPr lang="en-US" sz="1300" u="none" strike="noStrike">
                          <a:effectLst/>
                        </a:rPr>
                        <a:t>Atlas Scientific Electrically isolated carrier board</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$41.99</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$41.99</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1259477419"/>
                  </a:ext>
                </a:extLst>
              </a:tr>
              <a:tr h="239971">
                <a:tc>
                  <a:txBody>
                    <a:bodyPr/>
                    <a:lstStyle/>
                    <a:p>
                      <a:pPr algn="l" fontAlgn="ctr"/>
                      <a:r>
                        <a:rPr lang="en-US" sz="1300" u="none" strike="noStrike">
                          <a:effectLst/>
                        </a:rPr>
                        <a:t>Power Receptacle</a:t>
                      </a:r>
                      <a:endParaRPr lang="en-US" sz="1300" b="0" i="0" u="none" strike="noStrike">
                        <a:solidFill>
                          <a:srgbClr val="000000"/>
                        </a:solidFill>
                        <a:effectLst/>
                        <a:latin typeface="Times New Roman" panose="02020603050405020304" pitchFamily="18" charset="0"/>
                      </a:endParaRPr>
                    </a:p>
                  </a:txBody>
                  <a:tcPr marL="10544" marR="10544" marT="10544" marB="0" anchor="ctr"/>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$1.54</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$1.54</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3932851124"/>
                  </a:ext>
                </a:extLst>
              </a:tr>
              <a:tr h="239971">
                <a:tc>
                  <a:txBody>
                    <a:bodyPr/>
                    <a:lstStyle/>
                    <a:p>
                      <a:pPr algn="l" fontAlgn="ctr"/>
                      <a:r>
                        <a:rPr lang="en-US" sz="1300" u="none" strike="noStrike">
                          <a:effectLst/>
                        </a:rPr>
                        <a:t>Power Outlet</a:t>
                      </a:r>
                      <a:endParaRPr lang="en-US" sz="1300" b="0" i="0" u="none" strike="noStrike">
                        <a:solidFill>
                          <a:srgbClr val="000000"/>
                        </a:solidFill>
                        <a:effectLst/>
                        <a:latin typeface="Times New Roman" panose="02020603050405020304" pitchFamily="18" charset="0"/>
                      </a:endParaRPr>
                    </a:p>
                  </a:txBody>
                  <a:tcPr marL="10544" marR="10544" marT="10544" marB="0" anchor="ctr"/>
                </a:tc>
                <a:tc>
                  <a:txBody>
                    <a:bodyPr/>
                    <a:lstStyle/>
                    <a:p>
                      <a:pPr algn="ctr" fontAlgn="b"/>
                      <a:r>
                        <a:rPr lang="en-US" sz="1300" u="none" strike="noStrike">
                          <a:effectLst/>
                        </a:rPr>
                        <a:t>2</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$1.15</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$2.30</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457165821"/>
                  </a:ext>
                </a:extLst>
              </a:tr>
              <a:tr h="239971">
                <a:tc>
                  <a:txBody>
                    <a:bodyPr/>
                    <a:lstStyle/>
                    <a:p>
                      <a:pPr algn="l" fontAlgn="ctr"/>
                      <a:r>
                        <a:rPr lang="en-US" sz="1300" u="none" strike="noStrike" dirty="0">
                          <a:effectLst/>
                        </a:rPr>
                        <a:t>BNC Connector </a:t>
                      </a:r>
                      <a:endParaRPr lang="en-US" sz="1300" b="0" i="0" u="none" strike="noStrike" dirty="0">
                        <a:solidFill>
                          <a:srgbClr val="000000"/>
                        </a:solidFill>
                        <a:effectLst/>
                        <a:latin typeface="Times New Roman" panose="02020603050405020304" pitchFamily="18" charset="0"/>
                      </a:endParaRPr>
                    </a:p>
                  </a:txBody>
                  <a:tcPr marL="10544" marR="10544" marT="10544" marB="0" anchor="ctr"/>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$4.99</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$4.99</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3769798434"/>
                  </a:ext>
                </a:extLst>
              </a:tr>
              <a:tr h="239971">
                <a:tc>
                  <a:txBody>
                    <a:bodyPr/>
                    <a:lstStyle/>
                    <a:p>
                      <a:pPr algn="l" fontAlgn="ctr"/>
                      <a:r>
                        <a:rPr lang="en-US" sz="1300" u="none" strike="noStrike" dirty="0">
                          <a:effectLst/>
                        </a:rPr>
                        <a:t>Buck Converter Module </a:t>
                      </a:r>
                      <a:endParaRPr lang="en-US" sz="1300" b="0" i="0" u="none" strike="noStrike" dirty="0">
                        <a:solidFill>
                          <a:srgbClr val="000000"/>
                        </a:solidFill>
                        <a:effectLst/>
                        <a:latin typeface="Times New Roman" panose="02020603050405020304" pitchFamily="18" charset="0"/>
                      </a:endParaRPr>
                    </a:p>
                  </a:txBody>
                  <a:tcPr marL="10544" marR="10544" marT="10544" marB="0" anchor="ctr"/>
                </a:tc>
                <a:tc>
                  <a:txBody>
                    <a:bodyPr/>
                    <a:lstStyle/>
                    <a:p>
                      <a:pPr algn="ctr" fontAlgn="b"/>
                      <a:r>
                        <a:rPr lang="en-US" sz="1300" u="none" strike="noStrike" dirty="0">
                          <a:effectLst/>
                        </a:rPr>
                        <a:t>1</a:t>
                      </a:r>
                      <a:endParaRPr lang="en-US" sz="1300" b="0" i="0" u="none" strike="noStrike" dirty="0">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$7.99</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$7.99</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3379990391"/>
                  </a:ext>
                </a:extLst>
              </a:tr>
              <a:tr h="239971">
                <a:tc>
                  <a:txBody>
                    <a:bodyPr/>
                    <a:lstStyle/>
                    <a:p>
                      <a:pPr algn="l" fontAlgn="ctr"/>
                      <a:r>
                        <a:rPr lang="en-US" sz="1300" u="none" strike="noStrike">
                          <a:effectLst/>
                        </a:rPr>
                        <a:t>2 Channel Relay Module</a:t>
                      </a:r>
                      <a:endParaRPr lang="en-US" sz="1300" b="0" i="0" u="none" strike="noStrike">
                        <a:solidFill>
                          <a:srgbClr val="000000"/>
                        </a:solidFill>
                        <a:effectLst/>
                        <a:latin typeface="Times New Roman" panose="02020603050405020304" pitchFamily="18" charset="0"/>
                      </a:endParaRPr>
                    </a:p>
                  </a:txBody>
                  <a:tcPr marL="10544" marR="10544" marT="10544" marB="0" anchor="ctr"/>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$6.25</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$6.25</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672661031"/>
                  </a:ext>
                </a:extLst>
              </a:tr>
              <a:tr h="239971">
                <a:tc>
                  <a:txBody>
                    <a:bodyPr/>
                    <a:lstStyle/>
                    <a:p>
                      <a:pPr algn="l" fontAlgn="b"/>
                      <a:r>
                        <a:rPr lang="en-US" sz="1300" u="none" strike="noStrike">
                          <a:effectLst/>
                        </a:rPr>
                        <a:t>Real Time Clock</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1</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$6.95</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$6.95</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3326145256"/>
                  </a:ext>
                </a:extLst>
              </a:tr>
              <a:tr h="239971">
                <a:tc>
                  <a:txBody>
                    <a:bodyPr/>
                    <a:lstStyle/>
                    <a:p>
                      <a:pPr algn="l" fontAlgn="ctr"/>
                      <a:r>
                        <a:rPr lang="en-US" sz="1300" u="none" strike="noStrike" dirty="0">
                          <a:effectLst/>
                        </a:rPr>
                        <a:t>Miscellaneous (ex. Resistor, Screws, etc.)</a:t>
                      </a:r>
                      <a:endParaRPr lang="en-US" sz="1300" b="0" i="0" u="none" strike="noStrike" dirty="0">
                        <a:solidFill>
                          <a:srgbClr val="000000"/>
                        </a:solidFill>
                        <a:effectLst/>
                        <a:latin typeface="Times New Roman" panose="02020603050405020304" pitchFamily="18" charset="0"/>
                      </a:endParaRPr>
                    </a:p>
                  </a:txBody>
                  <a:tcPr marL="10544" marR="10544" marT="10544" marB="0" anchor="ctr"/>
                </a:tc>
                <a:tc>
                  <a:txBody>
                    <a:bodyPr/>
                    <a:lstStyle/>
                    <a:p>
                      <a:pPr algn="ctr" fontAlgn="b"/>
                      <a:r>
                        <a:rPr lang="en-US" sz="1300" u="none" strike="noStrike">
                          <a:effectLst/>
                        </a:rPr>
                        <a:t>N/A</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N/A</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$26.04</a:t>
                      </a:r>
                      <a:endParaRPr lang="en-US" sz="1300" b="0" i="0" u="none" strike="noStrike">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3855070415"/>
                  </a:ext>
                </a:extLst>
              </a:tr>
              <a:tr h="239971">
                <a:tc>
                  <a:txBody>
                    <a:bodyPr/>
                    <a:lstStyle/>
                    <a:p>
                      <a:pPr algn="l" fontAlgn="b"/>
                      <a:r>
                        <a:rPr lang="en-US" sz="1300" u="none" strike="noStrike" dirty="0">
                          <a:effectLst/>
                        </a:rPr>
                        <a:t>Total</a:t>
                      </a:r>
                      <a:endParaRPr lang="en-US" sz="1300" b="0" i="0" u="none" strike="noStrike" dirty="0">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 </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a:effectLst/>
                        </a:rPr>
                        <a:t> </a:t>
                      </a:r>
                      <a:endParaRPr lang="en-US" sz="1300" b="0" i="0" u="none" strike="noStrike">
                        <a:solidFill>
                          <a:srgbClr val="000000"/>
                        </a:solidFill>
                        <a:effectLst/>
                        <a:latin typeface="Times New Roman" panose="02020603050405020304" pitchFamily="18" charset="0"/>
                      </a:endParaRPr>
                    </a:p>
                  </a:txBody>
                  <a:tcPr marL="10544" marR="10544" marT="10544" marB="0" anchor="b"/>
                </a:tc>
                <a:tc>
                  <a:txBody>
                    <a:bodyPr/>
                    <a:lstStyle/>
                    <a:p>
                      <a:pPr algn="ctr" fontAlgn="b"/>
                      <a:r>
                        <a:rPr lang="en-US" sz="1300" u="none" strike="noStrike" dirty="0">
                          <a:effectLst/>
                        </a:rPr>
                        <a:t>$229.23</a:t>
                      </a:r>
                      <a:endParaRPr lang="en-US" sz="1300" b="0" i="0" u="none" strike="noStrike" dirty="0">
                        <a:solidFill>
                          <a:srgbClr val="000000"/>
                        </a:solidFill>
                        <a:effectLst/>
                        <a:latin typeface="Times New Roman" panose="02020603050405020304" pitchFamily="18" charset="0"/>
                      </a:endParaRPr>
                    </a:p>
                  </a:txBody>
                  <a:tcPr marL="10544" marR="10544" marT="10544" marB="0" anchor="b"/>
                </a:tc>
                <a:extLst>
                  <a:ext uri="{0D108BD9-81ED-4DB2-BD59-A6C34878D82A}">
                    <a16:rowId xmlns:a16="http://schemas.microsoft.com/office/drawing/2014/main" val="2277521693"/>
                  </a:ext>
                </a:extLst>
              </a:tr>
            </a:tbl>
          </a:graphicData>
        </a:graphic>
      </p:graphicFrame>
      <p:sp>
        <p:nvSpPr>
          <p:cNvPr id="10" name="Content Placeholder 2">
            <a:extLst>
              <a:ext uri="{FF2B5EF4-FFF2-40B4-BE49-F238E27FC236}">
                <a16:creationId xmlns:a16="http://schemas.microsoft.com/office/drawing/2014/main" id="{F351FADC-8828-544B-2E10-618CB834C0D5}"/>
              </a:ext>
            </a:extLst>
          </p:cNvPr>
          <p:cNvSpPr txBox="1">
            <a:spLocks/>
          </p:cNvSpPr>
          <p:nvPr/>
        </p:nvSpPr>
        <p:spPr>
          <a:xfrm>
            <a:off x="4083909" y="5791200"/>
            <a:ext cx="5872891" cy="1188720"/>
          </a:xfrm>
          <a:prstGeom prst="rect">
            <a:avLst/>
          </a:prstGeom>
        </p:spPr>
        <p:txBody>
          <a:bodyPr vert="horz" lIns="91440" tIns="45720" rIns="91440" bIns="45720" rtlCol="0">
            <a:noAutofit/>
          </a:bodyPr>
          <a:lstStyle>
            <a:lvl1pPr marL="228594" indent="-228594" algn="l" defTabSz="914377"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189"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783"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377"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2971"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30"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276"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09"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28"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r>
              <a:rPr lang="en-US" sz="2500" dirty="0"/>
              <a:t>Similar Price Tag</a:t>
            </a:r>
          </a:p>
          <a:p>
            <a:r>
              <a:rPr lang="en-US" sz="2500" dirty="0"/>
              <a:t>Additional price for boards</a:t>
            </a:r>
          </a:p>
          <a:p>
            <a:pPr marL="0" indent="0">
              <a:buFont typeface="Arial" panose="020B0604020202020204" pitchFamily="34" charset="0"/>
              <a:buNone/>
            </a:pPr>
            <a:endParaRPr lang="en-US" sz="2500" dirty="0"/>
          </a:p>
        </p:txBody>
      </p:sp>
    </p:spTree>
    <p:extLst>
      <p:ext uri="{BB962C8B-B14F-4D97-AF65-F5344CB8AC3E}">
        <p14:creationId xmlns:p14="http://schemas.microsoft.com/office/powerpoint/2010/main" val="12599471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8E84E4-DBF2-3298-577E-CF426442C6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AB6BED-FEE8-F2BD-EE35-A5705BDD8E52}"/>
              </a:ext>
            </a:extLst>
          </p:cNvPr>
          <p:cNvSpPr>
            <a:spLocks noGrp="1"/>
          </p:cNvSpPr>
          <p:nvPr>
            <p:ph type="title"/>
          </p:nvPr>
        </p:nvSpPr>
        <p:spPr/>
        <p:txBody>
          <a:bodyPr>
            <a:normAutofit/>
          </a:bodyPr>
          <a:lstStyle/>
          <a:p>
            <a:r>
              <a:rPr lang="en-US" sz="3500" dirty="0"/>
              <a:t>Testing</a:t>
            </a:r>
          </a:p>
        </p:txBody>
      </p:sp>
      <p:sp>
        <p:nvSpPr>
          <p:cNvPr id="3" name="Content Placeholder 2">
            <a:extLst>
              <a:ext uri="{FF2B5EF4-FFF2-40B4-BE49-F238E27FC236}">
                <a16:creationId xmlns:a16="http://schemas.microsoft.com/office/drawing/2014/main" id="{94D01317-2B1F-2E9C-6F14-BEF05125E33D}"/>
              </a:ext>
            </a:extLst>
          </p:cNvPr>
          <p:cNvSpPr>
            <a:spLocks noGrp="1"/>
          </p:cNvSpPr>
          <p:nvPr>
            <p:ph idx="1"/>
          </p:nvPr>
        </p:nvSpPr>
        <p:spPr/>
        <p:txBody>
          <a:bodyPr>
            <a:normAutofit/>
          </a:bodyPr>
          <a:lstStyle/>
          <a:p>
            <a:r>
              <a:rPr lang="en-US" sz="2500" dirty="0"/>
              <a:t>Overall Inspection of the Board</a:t>
            </a:r>
          </a:p>
          <a:p>
            <a:r>
              <a:rPr lang="en-US" sz="2500" dirty="0"/>
              <a:t>Continuity Tests </a:t>
            </a:r>
          </a:p>
          <a:p>
            <a:r>
              <a:rPr lang="en-US" sz="2500" dirty="0"/>
              <a:t>Correct Power Verification</a:t>
            </a:r>
          </a:p>
          <a:p>
            <a:r>
              <a:rPr lang="en-US" sz="2500" dirty="0"/>
              <a:t>Software Testing</a:t>
            </a:r>
          </a:p>
          <a:p>
            <a:r>
              <a:rPr lang="en-US" sz="2500" dirty="0"/>
              <a:t>Board Improvements Found</a:t>
            </a:r>
          </a:p>
        </p:txBody>
      </p:sp>
    </p:spTree>
    <p:extLst>
      <p:ext uri="{BB962C8B-B14F-4D97-AF65-F5344CB8AC3E}">
        <p14:creationId xmlns:p14="http://schemas.microsoft.com/office/powerpoint/2010/main" val="27166075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D6C9C-73F9-3740-2862-CC513528CDAC}"/>
              </a:ext>
            </a:extLst>
          </p:cNvPr>
          <p:cNvSpPr>
            <a:spLocks noGrp="1"/>
          </p:cNvSpPr>
          <p:nvPr>
            <p:ph type="title"/>
          </p:nvPr>
        </p:nvSpPr>
        <p:spPr/>
        <p:txBody>
          <a:bodyPr>
            <a:normAutofit/>
          </a:bodyPr>
          <a:lstStyle/>
          <a:p>
            <a:r>
              <a:rPr lang="en-US" sz="3500" dirty="0"/>
              <a:t>Future Work</a:t>
            </a:r>
          </a:p>
        </p:txBody>
      </p:sp>
      <p:sp>
        <p:nvSpPr>
          <p:cNvPr id="3" name="Content Placeholder 2">
            <a:extLst>
              <a:ext uri="{FF2B5EF4-FFF2-40B4-BE49-F238E27FC236}">
                <a16:creationId xmlns:a16="http://schemas.microsoft.com/office/drawing/2014/main" id="{533AD2BF-E50B-BAB4-F923-1D405CA5AA16}"/>
              </a:ext>
            </a:extLst>
          </p:cNvPr>
          <p:cNvSpPr>
            <a:spLocks noGrp="1"/>
          </p:cNvSpPr>
          <p:nvPr>
            <p:ph idx="1"/>
          </p:nvPr>
        </p:nvSpPr>
        <p:spPr/>
        <p:txBody>
          <a:bodyPr>
            <a:normAutofit/>
          </a:bodyPr>
          <a:lstStyle/>
          <a:p>
            <a:r>
              <a:rPr lang="en-US" sz="2500" dirty="0"/>
              <a:t>New board Revisions </a:t>
            </a:r>
          </a:p>
          <a:p>
            <a:pPr lvl="1"/>
            <a:r>
              <a:rPr lang="en-US" sz="2300" dirty="0"/>
              <a:t>Correct Display Cable</a:t>
            </a:r>
          </a:p>
          <a:p>
            <a:pPr lvl="1"/>
            <a:r>
              <a:rPr lang="en-US" sz="2300" dirty="0"/>
              <a:t>Position the Ethernet Hat on one of the sides</a:t>
            </a:r>
          </a:p>
          <a:p>
            <a:r>
              <a:rPr lang="en-US" sz="2500" dirty="0"/>
              <a:t>Design Housing</a:t>
            </a:r>
          </a:p>
          <a:p>
            <a:r>
              <a:rPr lang="en-US" sz="2500" dirty="0"/>
              <a:t>Advance Software</a:t>
            </a:r>
          </a:p>
          <a:p>
            <a:endParaRPr lang="en-US" sz="2500" dirty="0"/>
          </a:p>
        </p:txBody>
      </p:sp>
    </p:spTree>
    <p:extLst>
      <p:ext uri="{BB962C8B-B14F-4D97-AF65-F5344CB8AC3E}">
        <p14:creationId xmlns:p14="http://schemas.microsoft.com/office/powerpoint/2010/main" val="12074761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18A687-272E-811F-9FCC-7B0B61B9E7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BDB713-5AEE-AAE2-C290-65BA0A3A251E}"/>
              </a:ext>
            </a:extLst>
          </p:cNvPr>
          <p:cNvSpPr>
            <a:spLocks noGrp="1"/>
          </p:cNvSpPr>
          <p:nvPr>
            <p:ph type="title"/>
          </p:nvPr>
        </p:nvSpPr>
        <p:spPr/>
        <p:txBody>
          <a:bodyPr>
            <a:normAutofit/>
          </a:bodyPr>
          <a:lstStyle/>
          <a:p>
            <a:r>
              <a:rPr lang="en-US" sz="3500" dirty="0"/>
              <a:t>Summary</a:t>
            </a:r>
          </a:p>
        </p:txBody>
      </p:sp>
      <p:sp>
        <p:nvSpPr>
          <p:cNvPr id="3" name="Content Placeholder 2">
            <a:extLst>
              <a:ext uri="{FF2B5EF4-FFF2-40B4-BE49-F238E27FC236}">
                <a16:creationId xmlns:a16="http://schemas.microsoft.com/office/drawing/2014/main" id="{B8E91D64-BA30-0468-906E-977FBD8CAC4E}"/>
              </a:ext>
            </a:extLst>
          </p:cNvPr>
          <p:cNvSpPr>
            <a:spLocks noGrp="1"/>
          </p:cNvSpPr>
          <p:nvPr>
            <p:ph idx="1"/>
          </p:nvPr>
        </p:nvSpPr>
        <p:spPr/>
        <p:txBody>
          <a:bodyPr>
            <a:normAutofit/>
          </a:bodyPr>
          <a:lstStyle/>
          <a:p>
            <a:r>
              <a:rPr lang="en-US" sz="2500" dirty="0"/>
              <a:t>Design Criteria Followed</a:t>
            </a:r>
          </a:p>
          <a:p>
            <a:endParaRPr lang="en-US" sz="2500" dirty="0"/>
          </a:p>
          <a:p>
            <a:r>
              <a:rPr lang="en-US" sz="2500" dirty="0"/>
              <a:t>Improve accessibility to research-grade equipment </a:t>
            </a:r>
          </a:p>
          <a:p>
            <a:endParaRPr lang="en-US" sz="2500" dirty="0"/>
          </a:p>
          <a:p>
            <a:r>
              <a:rPr lang="en-US" sz="2500" dirty="0"/>
              <a:t>Understand the effects of ocean acidification</a:t>
            </a:r>
          </a:p>
        </p:txBody>
      </p:sp>
    </p:spTree>
    <p:extLst>
      <p:ext uri="{BB962C8B-B14F-4D97-AF65-F5344CB8AC3E}">
        <p14:creationId xmlns:p14="http://schemas.microsoft.com/office/powerpoint/2010/main" val="9116216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F4582-A913-72BF-9064-E151E5AAA6E1}"/>
              </a:ext>
            </a:extLst>
          </p:cNvPr>
          <p:cNvSpPr>
            <a:spLocks noGrp="1"/>
          </p:cNvSpPr>
          <p:nvPr>
            <p:ph type="ctrTitle"/>
          </p:nvPr>
        </p:nvSpPr>
        <p:spPr/>
        <p:txBody>
          <a:bodyPr/>
          <a:lstStyle/>
          <a:p>
            <a:r>
              <a:rPr lang="en-US" dirty="0"/>
              <a:t>Questions?</a:t>
            </a:r>
          </a:p>
        </p:txBody>
      </p:sp>
    </p:spTree>
    <p:extLst>
      <p:ext uri="{BB962C8B-B14F-4D97-AF65-F5344CB8AC3E}">
        <p14:creationId xmlns:p14="http://schemas.microsoft.com/office/powerpoint/2010/main" val="2345189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8A8B33-6CD0-A5B4-A6B5-16970E7F1314}"/>
              </a:ext>
            </a:extLst>
          </p:cNvPr>
          <p:cNvSpPr>
            <a:spLocks noGrp="1"/>
          </p:cNvSpPr>
          <p:nvPr>
            <p:ph type="title"/>
          </p:nvPr>
        </p:nvSpPr>
        <p:spPr>
          <a:xfrm>
            <a:off x="2231136" y="635681"/>
            <a:ext cx="7729728" cy="1188720"/>
          </a:xfrm>
        </p:spPr>
        <p:txBody>
          <a:bodyPr>
            <a:normAutofit/>
          </a:bodyPr>
          <a:lstStyle/>
          <a:p>
            <a:r>
              <a:rPr lang="en-US" sz="3500" dirty="0"/>
              <a:t>Background</a:t>
            </a:r>
          </a:p>
        </p:txBody>
      </p:sp>
      <p:sp>
        <p:nvSpPr>
          <p:cNvPr id="3" name="Content Placeholder 2">
            <a:extLst>
              <a:ext uri="{FF2B5EF4-FFF2-40B4-BE49-F238E27FC236}">
                <a16:creationId xmlns:a16="http://schemas.microsoft.com/office/drawing/2014/main" id="{D88855D6-FB2D-2405-CAB5-FA13B30D6D19}"/>
              </a:ext>
            </a:extLst>
          </p:cNvPr>
          <p:cNvSpPr>
            <a:spLocks noGrp="1"/>
          </p:cNvSpPr>
          <p:nvPr>
            <p:ph idx="1"/>
          </p:nvPr>
        </p:nvSpPr>
        <p:spPr>
          <a:xfrm>
            <a:off x="2110607" y="2036067"/>
            <a:ext cx="7970786" cy="1188720"/>
          </a:xfrm>
        </p:spPr>
        <p:txBody>
          <a:bodyPr>
            <a:noAutofit/>
          </a:bodyPr>
          <a:lstStyle/>
          <a:p>
            <a:r>
              <a:rPr lang="en-US" sz="2500" dirty="0"/>
              <a:t>What is Ocean Acidification? </a:t>
            </a:r>
          </a:p>
          <a:p>
            <a:r>
              <a:rPr lang="en-US" sz="2500" dirty="0"/>
              <a:t>What is Walla Walla University doing to help study this?</a:t>
            </a:r>
          </a:p>
          <a:p>
            <a:pPr marL="0" indent="0">
              <a:buNone/>
            </a:pPr>
            <a:endParaRPr lang="en-US" sz="2500" dirty="0"/>
          </a:p>
          <a:p>
            <a:endParaRPr lang="en-US" sz="2500" dirty="0"/>
          </a:p>
          <a:p>
            <a:endParaRPr lang="en-US" sz="2500" dirty="0"/>
          </a:p>
        </p:txBody>
      </p:sp>
      <p:pic>
        <p:nvPicPr>
          <p:cNvPr id="2050" name="Picture 2">
            <a:extLst>
              <a:ext uri="{FF2B5EF4-FFF2-40B4-BE49-F238E27FC236}">
                <a16:creationId xmlns:a16="http://schemas.microsoft.com/office/drawing/2014/main" id="{9C5EA0F8-C44E-9B69-B371-27D0A1B67F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928" y="3633214"/>
            <a:ext cx="5080000" cy="240665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diagram of a computer system&#10;&#10;Description automatically generated">
            <a:extLst>
              <a:ext uri="{FF2B5EF4-FFF2-40B4-BE49-F238E27FC236}">
                <a16:creationId xmlns:a16="http://schemas.microsoft.com/office/drawing/2014/main" id="{FEA9B55C-9D76-3BDD-0908-926ACAE99334}"/>
              </a:ext>
            </a:extLst>
          </p:cNvPr>
          <p:cNvPicPr>
            <a:picLocks noChangeAspect="1"/>
          </p:cNvPicPr>
          <p:nvPr/>
        </p:nvPicPr>
        <p:blipFill>
          <a:blip r:embed="rId4"/>
          <a:srcRect t="3812" b="3812"/>
          <a:stretch/>
        </p:blipFill>
        <p:spPr>
          <a:xfrm>
            <a:off x="7255241" y="3224787"/>
            <a:ext cx="4064902" cy="3092649"/>
          </a:xfrm>
          <a:prstGeom prst="rect">
            <a:avLst/>
          </a:prstGeom>
        </p:spPr>
      </p:pic>
    </p:spTree>
    <p:extLst>
      <p:ext uri="{BB962C8B-B14F-4D97-AF65-F5344CB8AC3E}">
        <p14:creationId xmlns:p14="http://schemas.microsoft.com/office/powerpoint/2010/main" val="41097451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C4C9FC-5F42-7ECF-4FB9-344B7E1DB681}"/>
              </a:ext>
            </a:extLst>
          </p:cNvPr>
          <p:cNvSpPr>
            <a:spLocks noGrp="1"/>
          </p:cNvSpPr>
          <p:nvPr>
            <p:ph type="title"/>
          </p:nvPr>
        </p:nvSpPr>
        <p:spPr>
          <a:xfrm>
            <a:off x="2231135" y="365978"/>
            <a:ext cx="7729728" cy="1188720"/>
          </a:xfrm>
        </p:spPr>
        <p:txBody>
          <a:bodyPr>
            <a:normAutofit/>
          </a:bodyPr>
          <a:lstStyle/>
          <a:p>
            <a:r>
              <a:rPr lang="en-US" sz="3500" dirty="0"/>
              <a:t>New Design</a:t>
            </a:r>
          </a:p>
        </p:txBody>
      </p:sp>
      <p:pic>
        <p:nvPicPr>
          <p:cNvPr id="4" name="Picture 3">
            <a:extLst>
              <a:ext uri="{FF2B5EF4-FFF2-40B4-BE49-F238E27FC236}">
                <a16:creationId xmlns:a16="http://schemas.microsoft.com/office/drawing/2014/main" id="{13A53881-2951-4AE7-C397-1D42CF45AD9C}"/>
              </a:ext>
            </a:extLst>
          </p:cNvPr>
          <p:cNvPicPr>
            <a:picLocks noChangeAspect="1"/>
          </p:cNvPicPr>
          <p:nvPr/>
        </p:nvPicPr>
        <p:blipFill>
          <a:blip r:embed="rId3"/>
          <a:srcRect l="5843" t="6140" r="21790" b="28822"/>
          <a:stretch/>
        </p:blipFill>
        <p:spPr bwMode="auto">
          <a:xfrm>
            <a:off x="2407219" y="1728845"/>
            <a:ext cx="7377560" cy="512915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485322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1660E788-AFA9-4A1B-9991-6AA74632A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DD47A3-9845-FCAF-B0B7-81DEEF875C82}"/>
              </a:ext>
            </a:extLst>
          </p:cNvPr>
          <p:cNvSpPr>
            <a:spLocks noGrp="1"/>
          </p:cNvSpPr>
          <p:nvPr>
            <p:ph type="title"/>
          </p:nvPr>
        </p:nvSpPr>
        <p:spPr>
          <a:xfrm>
            <a:off x="643466" y="643466"/>
            <a:ext cx="3718671" cy="1739969"/>
          </a:xfrm>
          <a:noFill/>
          <a:ln>
            <a:solidFill>
              <a:schemeClr val="bg1"/>
            </a:solidFill>
          </a:ln>
        </p:spPr>
        <p:txBody>
          <a:bodyPr wrap="square">
            <a:noAutofit/>
          </a:bodyPr>
          <a:lstStyle/>
          <a:p>
            <a:r>
              <a:rPr lang="en-US" sz="3500" dirty="0">
                <a:solidFill>
                  <a:schemeClr val="bg1"/>
                </a:solidFill>
              </a:rPr>
              <a:t>Power Management</a:t>
            </a:r>
          </a:p>
        </p:txBody>
      </p:sp>
      <p:sp>
        <p:nvSpPr>
          <p:cNvPr id="3" name="Content Placeholder 2">
            <a:extLst>
              <a:ext uri="{FF2B5EF4-FFF2-40B4-BE49-F238E27FC236}">
                <a16:creationId xmlns:a16="http://schemas.microsoft.com/office/drawing/2014/main" id="{F22FE987-513E-1E9F-C1BD-BC419EB92796}"/>
              </a:ext>
            </a:extLst>
          </p:cNvPr>
          <p:cNvSpPr>
            <a:spLocks noGrp="1"/>
          </p:cNvSpPr>
          <p:nvPr>
            <p:ph idx="1"/>
          </p:nvPr>
        </p:nvSpPr>
        <p:spPr>
          <a:xfrm>
            <a:off x="643468" y="2638044"/>
            <a:ext cx="3363974" cy="3415622"/>
          </a:xfrm>
        </p:spPr>
        <p:txBody>
          <a:bodyPr>
            <a:normAutofit/>
          </a:bodyPr>
          <a:lstStyle/>
          <a:p>
            <a:r>
              <a:rPr lang="en-US" sz="2500" dirty="0">
                <a:solidFill>
                  <a:schemeClr val="bg1"/>
                </a:solidFill>
              </a:rPr>
              <a:t>Power Receptacle</a:t>
            </a:r>
          </a:p>
          <a:p>
            <a:r>
              <a:rPr lang="en-US" sz="2500" dirty="0">
                <a:solidFill>
                  <a:schemeClr val="bg1"/>
                </a:solidFill>
              </a:rPr>
              <a:t>120 V to 5V Buck converter</a:t>
            </a:r>
          </a:p>
          <a:p>
            <a:r>
              <a:rPr lang="en-US" sz="2500" dirty="0">
                <a:solidFill>
                  <a:schemeClr val="bg1"/>
                </a:solidFill>
              </a:rPr>
              <a:t>Linear Regular</a:t>
            </a:r>
          </a:p>
          <a:p>
            <a:r>
              <a:rPr lang="en-US" sz="2500" dirty="0">
                <a:solidFill>
                  <a:schemeClr val="bg1"/>
                </a:solidFill>
              </a:rPr>
              <a:t>Screw Terminals</a:t>
            </a:r>
          </a:p>
          <a:p>
            <a:r>
              <a:rPr lang="en-US" sz="2500" dirty="0">
                <a:solidFill>
                  <a:schemeClr val="bg1"/>
                </a:solidFill>
              </a:rPr>
              <a:t>Relay</a:t>
            </a:r>
          </a:p>
          <a:p>
            <a:endParaRPr lang="en-US" sz="2500" dirty="0">
              <a:solidFill>
                <a:schemeClr val="bg1"/>
              </a:solidFill>
            </a:endParaRPr>
          </a:p>
        </p:txBody>
      </p:sp>
      <p:pic>
        <p:nvPicPr>
          <p:cNvPr id="5" name="Picture 4" descr="A diagram of a computer&#10;&#10;AI-generated content may be incorrect.">
            <a:extLst>
              <a:ext uri="{FF2B5EF4-FFF2-40B4-BE49-F238E27FC236}">
                <a16:creationId xmlns:a16="http://schemas.microsoft.com/office/drawing/2014/main" id="{A3C393ED-235C-EECD-77CF-FACF8024D200}"/>
              </a:ext>
            </a:extLst>
          </p:cNvPr>
          <p:cNvPicPr>
            <a:picLocks noChangeAspect="1"/>
          </p:cNvPicPr>
          <p:nvPr/>
        </p:nvPicPr>
        <p:blipFill>
          <a:blip r:embed="rId3"/>
          <a:stretch>
            <a:fillRect/>
          </a:stretch>
        </p:blipFill>
        <p:spPr>
          <a:xfrm>
            <a:off x="5409108" y="643467"/>
            <a:ext cx="6028078" cy="5410199"/>
          </a:xfrm>
          <a:prstGeom prst="rect">
            <a:avLst/>
          </a:prstGeom>
        </p:spPr>
      </p:pic>
    </p:spTree>
    <p:extLst>
      <p:ext uri="{BB962C8B-B14F-4D97-AF65-F5344CB8AC3E}">
        <p14:creationId xmlns:p14="http://schemas.microsoft.com/office/powerpoint/2010/main" val="18745569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CA00B-4DE1-56BB-5DB8-969372664C55}"/>
              </a:ext>
            </a:extLst>
          </p:cNvPr>
          <p:cNvSpPr>
            <a:spLocks noGrp="1"/>
          </p:cNvSpPr>
          <p:nvPr>
            <p:ph type="title"/>
          </p:nvPr>
        </p:nvSpPr>
        <p:spPr>
          <a:xfrm>
            <a:off x="2231136" y="664485"/>
            <a:ext cx="7729728" cy="1188720"/>
          </a:xfrm>
        </p:spPr>
        <p:txBody>
          <a:bodyPr>
            <a:normAutofit/>
          </a:bodyPr>
          <a:lstStyle/>
          <a:p>
            <a:r>
              <a:rPr lang="en-US" sz="3500" dirty="0"/>
              <a:t>Sensors</a:t>
            </a:r>
          </a:p>
        </p:txBody>
      </p:sp>
      <p:sp>
        <p:nvSpPr>
          <p:cNvPr id="3" name="Content Placeholder 2">
            <a:extLst>
              <a:ext uri="{FF2B5EF4-FFF2-40B4-BE49-F238E27FC236}">
                <a16:creationId xmlns:a16="http://schemas.microsoft.com/office/drawing/2014/main" id="{80347DF7-D3E3-7EBE-4B7A-D2B718999E99}"/>
              </a:ext>
            </a:extLst>
          </p:cNvPr>
          <p:cNvSpPr>
            <a:spLocks noGrp="1"/>
          </p:cNvSpPr>
          <p:nvPr>
            <p:ph idx="1"/>
          </p:nvPr>
        </p:nvSpPr>
        <p:spPr>
          <a:xfrm>
            <a:off x="994930" y="1902813"/>
            <a:ext cx="7729728" cy="3101983"/>
          </a:xfrm>
        </p:spPr>
        <p:txBody>
          <a:bodyPr>
            <a:normAutofit/>
          </a:bodyPr>
          <a:lstStyle/>
          <a:p>
            <a:r>
              <a:rPr lang="en-US" sz="2500" dirty="0"/>
              <a:t>Temperature Circuit (different)</a:t>
            </a:r>
          </a:p>
          <a:p>
            <a:r>
              <a:rPr lang="en-US" sz="2500" dirty="0"/>
              <a:t>pH Circuit (same)</a:t>
            </a:r>
          </a:p>
          <a:p>
            <a:r>
              <a:rPr lang="en-US" sz="2500" dirty="0"/>
              <a:t>Protocol: I2C (share bus)</a:t>
            </a:r>
          </a:p>
          <a:p>
            <a:r>
              <a:rPr lang="en-US" sz="2500" dirty="0"/>
              <a:t>Optional Extra Sensing Module</a:t>
            </a:r>
          </a:p>
          <a:p>
            <a:endParaRPr lang="en-US" sz="2500" dirty="0"/>
          </a:p>
          <a:p>
            <a:endParaRPr lang="en-US" sz="2500" dirty="0"/>
          </a:p>
        </p:txBody>
      </p:sp>
      <p:pic>
        <p:nvPicPr>
          <p:cNvPr id="1026" name="Picture 2" descr="Atlas Scientific EZO™ RTD Temperature Circuit - Sensors &amp; probes – Sensors  &amp; Probes">
            <a:extLst>
              <a:ext uri="{FF2B5EF4-FFF2-40B4-BE49-F238E27FC236}">
                <a16:creationId xmlns:a16="http://schemas.microsoft.com/office/drawing/2014/main" id="{35736384-7A23-FBA3-F05B-AC26A72E3A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635" t="15632" r="17416" b="16240"/>
          <a:stretch/>
        </p:blipFill>
        <p:spPr bwMode="auto">
          <a:xfrm>
            <a:off x="1307354" y="4038691"/>
            <a:ext cx="1775478" cy="256777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tlas Scientific EZO-pH Embedded pH Circuit .001-14: Ph Sensor: Amazon.com:  Industrial &amp; Scientific">
            <a:extLst>
              <a:ext uri="{FF2B5EF4-FFF2-40B4-BE49-F238E27FC236}">
                <a16:creationId xmlns:a16="http://schemas.microsoft.com/office/drawing/2014/main" id="{7D4C8E24-4B0B-B477-2FA1-6C7FD869347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003" t="3469" r="5358" b="2673"/>
          <a:stretch/>
        </p:blipFill>
        <p:spPr bwMode="auto">
          <a:xfrm>
            <a:off x="3446055" y="4097505"/>
            <a:ext cx="1775478" cy="250895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F54BCCA6-82DE-871F-2F83-86A5AD3F9485}"/>
              </a:ext>
            </a:extLst>
          </p:cNvPr>
          <p:cNvPicPr>
            <a:picLocks noChangeAspect="1"/>
          </p:cNvPicPr>
          <p:nvPr/>
        </p:nvPicPr>
        <p:blipFill>
          <a:blip r:embed="rId5"/>
          <a:stretch>
            <a:fillRect/>
          </a:stretch>
        </p:blipFill>
        <p:spPr>
          <a:xfrm>
            <a:off x="7117110" y="2220594"/>
            <a:ext cx="4352262" cy="4009024"/>
          </a:xfrm>
          <a:prstGeom prst="rect">
            <a:avLst/>
          </a:prstGeom>
        </p:spPr>
      </p:pic>
    </p:spTree>
    <p:extLst>
      <p:ext uri="{BB962C8B-B14F-4D97-AF65-F5344CB8AC3E}">
        <p14:creationId xmlns:p14="http://schemas.microsoft.com/office/powerpoint/2010/main" val="850561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B8EC1-0ADF-FD27-AF16-8C460CED177F}"/>
              </a:ext>
            </a:extLst>
          </p:cNvPr>
          <p:cNvSpPr>
            <a:spLocks noGrp="1"/>
          </p:cNvSpPr>
          <p:nvPr>
            <p:ph type="title"/>
          </p:nvPr>
        </p:nvSpPr>
        <p:spPr>
          <a:xfrm>
            <a:off x="2231136" y="442178"/>
            <a:ext cx="7729728" cy="1188720"/>
          </a:xfrm>
        </p:spPr>
        <p:txBody>
          <a:bodyPr>
            <a:normAutofit/>
          </a:bodyPr>
          <a:lstStyle/>
          <a:p>
            <a:r>
              <a:rPr lang="en-US" sz="3500" dirty="0"/>
              <a:t>Other Peripherals</a:t>
            </a:r>
          </a:p>
        </p:txBody>
      </p:sp>
      <p:sp>
        <p:nvSpPr>
          <p:cNvPr id="5" name="Content Placeholder 2">
            <a:extLst>
              <a:ext uri="{FF2B5EF4-FFF2-40B4-BE49-F238E27FC236}">
                <a16:creationId xmlns:a16="http://schemas.microsoft.com/office/drawing/2014/main" id="{BE3A1755-E080-A39F-83A0-73759BE13AAD}"/>
              </a:ext>
            </a:extLst>
          </p:cNvPr>
          <p:cNvSpPr txBox="1">
            <a:spLocks/>
          </p:cNvSpPr>
          <p:nvPr/>
        </p:nvSpPr>
        <p:spPr>
          <a:xfrm>
            <a:off x="608553" y="2570681"/>
            <a:ext cx="7729728" cy="3101983"/>
          </a:xfrm>
          <a:prstGeom prst="rect">
            <a:avLst/>
          </a:prstGeom>
        </p:spPr>
        <p:txBody>
          <a:bodyPr vert="horz" lIns="91440" tIns="45720" rIns="91440" bIns="45720" rtlCol="0">
            <a:normAutofit/>
          </a:bodyPr>
          <a:lstStyle>
            <a:lvl1pPr marL="228594" indent="-228594" algn="l" defTabSz="914377"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189"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783"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377"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2971"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30"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276"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09"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28" indent="-228594" algn="l" defTabSz="914377"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r>
              <a:rPr lang="en-US" sz="2500" dirty="0"/>
              <a:t>Real Time Clock (same)</a:t>
            </a:r>
          </a:p>
          <a:p>
            <a:r>
              <a:rPr lang="en-US" sz="2500" dirty="0"/>
              <a:t>Display (different)</a:t>
            </a:r>
          </a:p>
          <a:p>
            <a:endParaRPr lang="en-US" sz="2500" dirty="0"/>
          </a:p>
          <a:p>
            <a:r>
              <a:rPr lang="en-US" sz="2500" dirty="0"/>
              <a:t>Protocol: I2C (share bus)</a:t>
            </a:r>
          </a:p>
          <a:p>
            <a:endParaRPr lang="en-US" sz="2500" dirty="0"/>
          </a:p>
        </p:txBody>
      </p:sp>
      <p:pic>
        <p:nvPicPr>
          <p:cNvPr id="6" name="Picture 5">
            <a:extLst>
              <a:ext uri="{FF2B5EF4-FFF2-40B4-BE49-F238E27FC236}">
                <a16:creationId xmlns:a16="http://schemas.microsoft.com/office/drawing/2014/main" id="{DD16E357-253D-249C-D4C8-663784A2AC6A}"/>
              </a:ext>
            </a:extLst>
          </p:cNvPr>
          <p:cNvPicPr>
            <a:picLocks noChangeAspect="1"/>
          </p:cNvPicPr>
          <p:nvPr/>
        </p:nvPicPr>
        <p:blipFill>
          <a:blip r:embed="rId3"/>
          <a:stretch>
            <a:fillRect/>
          </a:stretch>
        </p:blipFill>
        <p:spPr>
          <a:xfrm>
            <a:off x="4473417" y="2009103"/>
            <a:ext cx="7358788" cy="4225141"/>
          </a:xfrm>
          <a:prstGeom prst="rect">
            <a:avLst/>
          </a:prstGeom>
        </p:spPr>
      </p:pic>
    </p:spTree>
    <p:extLst>
      <p:ext uri="{BB962C8B-B14F-4D97-AF65-F5344CB8AC3E}">
        <p14:creationId xmlns:p14="http://schemas.microsoft.com/office/powerpoint/2010/main" val="40836031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C09E9-3E44-EE67-C441-0CCF9D0D209F}"/>
              </a:ext>
            </a:extLst>
          </p:cNvPr>
          <p:cNvSpPr>
            <a:spLocks noGrp="1"/>
          </p:cNvSpPr>
          <p:nvPr>
            <p:ph type="title"/>
          </p:nvPr>
        </p:nvSpPr>
        <p:spPr>
          <a:xfrm>
            <a:off x="3049524" y="134010"/>
            <a:ext cx="6092952" cy="1188720"/>
          </a:xfrm>
        </p:spPr>
        <p:txBody>
          <a:bodyPr>
            <a:normAutofit/>
          </a:bodyPr>
          <a:lstStyle/>
          <a:p>
            <a:r>
              <a:rPr lang="en-US" sz="3500" dirty="0"/>
              <a:t>SD card</a:t>
            </a:r>
          </a:p>
        </p:txBody>
      </p:sp>
      <p:sp>
        <p:nvSpPr>
          <p:cNvPr id="3" name="Content Placeholder 2">
            <a:extLst>
              <a:ext uri="{FF2B5EF4-FFF2-40B4-BE49-F238E27FC236}">
                <a16:creationId xmlns:a16="http://schemas.microsoft.com/office/drawing/2014/main" id="{12ED24D2-C107-4C2E-CA48-E543BFB86E9E}"/>
              </a:ext>
            </a:extLst>
          </p:cNvPr>
          <p:cNvSpPr>
            <a:spLocks noGrp="1"/>
          </p:cNvSpPr>
          <p:nvPr>
            <p:ph idx="1"/>
          </p:nvPr>
        </p:nvSpPr>
        <p:spPr>
          <a:xfrm>
            <a:off x="3863775" y="5094236"/>
            <a:ext cx="5872891" cy="1188720"/>
          </a:xfrm>
        </p:spPr>
        <p:txBody>
          <a:bodyPr>
            <a:noAutofit/>
          </a:bodyPr>
          <a:lstStyle/>
          <a:p>
            <a:r>
              <a:rPr lang="en-US" sz="2500" dirty="0"/>
              <a:t>Surface Mounted Component (different)</a:t>
            </a:r>
          </a:p>
          <a:p>
            <a:r>
              <a:rPr lang="en-US" sz="2500" dirty="0"/>
              <a:t>Protocol: SPI</a:t>
            </a:r>
          </a:p>
          <a:p>
            <a:pPr marL="0" indent="0">
              <a:buNone/>
            </a:pPr>
            <a:endParaRPr lang="en-US" sz="2500" dirty="0"/>
          </a:p>
        </p:txBody>
      </p:sp>
      <p:pic>
        <p:nvPicPr>
          <p:cNvPr id="5" name="Picture 4" descr="A drawing of a computer chip&#10;&#10;AI-generated content may be incorrect.">
            <a:extLst>
              <a:ext uri="{FF2B5EF4-FFF2-40B4-BE49-F238E27FC236}">
                <a16:creationId xmlns:a16="http://schemas.microsoft.com/office/drawing/2014/main" id="{78A29742-6DD6-12EE-E4E3-AC5E55FB384E}"/>
              </a:ext>
            </a:extLst>
          </p:cNvPr>
          <p:cNvPicPr>
            <a:picLocks noChangeAspect="1"/>
          </p:cNvPicPr>
          <p:nvPr/>
        </p:nvPicPr>
        <p:blipFill>
          <a:blip r:embed="rId3"/>
          <a:srcRect t="8454"/>
          <a:stretch/>
        </p:blipFill>
        <p:spPr>
          <a:xfrm>
            <a:off x="6357259" y="1562654"/>
            <a:ext cx="4464448" cy="2850700"/>
          </a:xfrm>
          <a:prstGeom prst="rect">
            <a:avLst/>
          </a:prstGeom>
          <a:ln w="31750" cap="sq">
            <a:solidFill>
              <a:srgbClr val="FFFFFF"/>
            </a:solidFill>
            <a:miter lim="800000"/>
          </a:ln>
        </p:spPr>
      </p:pic>
      <p:pic>
        <p:nvPicPr>
          <p:cNvPr id="6" name="Picture 5" descr="A diagram of a computer&#10;&#10;AI-generated content may be incorrect.">
            <a:extLst>
              <a:ext uri="{FF2B5EF4-FFF2-40B4-BE49-F238E27FC236}">
                <a16:creationId xmlns:a16="http://schemas.microsoft.com/office/drawing/2014/main" id="{A5A29906-FCE7-A560-950E-9750024CDD60}"/>
              </a:ext>
            </a:extLst>
          </p:cNvPr>
          <p:cNvPicPr>
            <a:picLocks noChangeAspect="1"/>
          </p:cNvPicPr>
          <p:nvPr/>
        </p:nvPicPr>
        <p:blipFill>
          <a:blip r:embed="rId4"/>
          <a:stretch>
            <a:fillRect/>
          </a:stretch>
        </p:blipFill>
        <p:spPr>
          <a:xfrm>
            <a:off x="1074611" y="1575698"/>
            <a:ext cx="4760132" cy="2844178"/>
          </a:xfrm>
          <a:prstGeom prst="rect">
            <a:avLst/>
          </a:prstGeom>
          <a:ln w="31750" cap="sq">
            <a:solidFill>
              <a:srgbClr val="FFFFFF"/>
            </a:solidFill>
            <a:miter lim="800000"/>
          </a:ln>
        </p:spPr>
      </p:pic>
    </p:spTree>
    <p:extLst>
      <p:ext uri="{BB962C8B-B14F-4D97-AF65-F5344CB8AC3E}">
        <p14:creationId xmlns:p14="http://schemas.microsoft.com/office/powerpoint/2010/main" val="4668916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CFD971-9854-F4D2-0A15-A9A47737B016}"/>
            </a:ext>
          </a:extLst>
        </p:cNvPr>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F110D7CE-80DA-7901-83C7-38351CA65C0D}"/>
              </a:ext>
            </a:extLst>
          </p:cNvPr>
          <p:cNvPicPr>
            <a:picLocks noGrp="1" noChangeAspect="1"/>
          </p:cNvPicPr>
          <p:nvPr>
            <p:ph idx="1"/>
          </p:nvPr>
        </p:nvPicPr>
        <p:blipFill>
          <a:blip r:embed="rId3"/>
          <a:srcRect r="2219"/>
          <a:stretch>
            <a:fillRect/>
          </a:stretch>
        </p:blipFill>
        <p:spPr>
          <a:xfrm>
            <a:off x="0" y="59095"/>
            <a:ext cx="12192000" cy="6739809"/>
          </a:xfrm>
          <a:prstGeom prst="rect">
            <a:avLst/>
          </a:prstGeom>
        </p:spPr>
      </p:pic>
    </p:spTree>
    <p:extLst>
      <p:ext uri="{BB962C8B-B14F-4D97-AF65-F5344CB8AC3E}">
        <p14:creationId xmlns:p14="http://schemas.microsoft.com/office/powerpoint/2010/main" val="5027939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Picture 14" descr="A computer circuit board with many small yellow dots and a blue background&#10;&#10;AI-generated content may be incorrect.">
            <a:extLst>
              <a:ext uri="{FF2B5EF4-FFF2-40B4-BE49-F238E27FC236}">
                <a16:creationId xmlns:a16="http://schemas.microsoft.com/office/drawing/2014/main" id="{3CED994A-3F58-193C-EBAF-572A43389470}"/>
              </a:ext>
            </a:extLst>
          </p:cNvPr>
          <p:cNvPicPr>
            <a:picLocks noChangeAspect="1"/>
          </p:cNvPicPr>
          <p:nvPr/>
        </p:nvPicPr>
        <p:blipFill>
          <a:blip r:embed="rId3"/>
          <a:stretch>
            <a:fillRect/>
          </a:stretch>
        </p:blipFill>
        <p:spPr>
          <a:xfrm>
            <a:off x="6370319" y="-2"/>
            <a:ext cx="5821681" cy="6858001"/>
          </a:xfrm>
          <a:prstGeom prst="rect">
            <a:avLst/>
          </a:prstGeom>
        </p:spPr>
      </p:pic>
      <p:cxnSp>
        <p:nvCxnSpPr>
          <p:cNvPr id="20" name="Straight Connector 19">
            <a:extLst>
              <a:ext uri="{FF2B5EF4-FFF2-40B4-BE49-F238E27FC236}">
                <a16:creationId xmlns:a16="http://schemas.microsoft.com/office/drawing/2014/main" id="{516F97B9-23C6-4EF1-AED7-D5E3C26A649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6096000" y="1142999"/>
            <a:ext cx="0" cy="45720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pic>
        <p:nvPicPr>
          <p:cNvPr id="14" name="Content Placeholder 13" descr="A close up of a circuit board&#10;&#10;AI-generated content may be incorrect.">
            <a:extLst>
              <a:ext uri="{FF2B5EF4-FFF2-40B4-BE49-F238E27FC236}">
                <a16:creationId xmlns:a16="http://schemas.microsoft.com/office/drawing/2014/main" id="{E1FCC07B-0C06-9BB2-0D64-089452A21832}"/>
              </a:ext>
            </a:extLst>
          </p:cNvPr>
          <p:cNvPicPr>
            <a:picLocks noGrp="1" noChangeAspect="1"/>
          </p:cNvPicPr>
          <p:nvPr>
            <p:ph idx="1"/>
          </p:nvPr>
        </p:nvPicPr>
        <p:blipFill>
          <a:blip r:embed="rId4"/>
          <a:stretch>
            <a:fillRect/>
          </a:stretch>
        </p:blipFill>
        <p:spPr>
          <a:xfrm>
            <a:off x="0" y="0"/>
            <a:ext cx="6051625" cy="6929830"/>
          </a:xfrm>
          <a:prstGeom prst="rect">
            <a:avLst/>
          </a:prstGeom>
        </p:spPr>
      </p:pic>
    </p:spTree>
    <p:extLst>
      <p:ext uri="{BB962C8B-B14F-4D97-AF65-F5344CB8AC3E}">
        <p14:creationId xmlns:p14="http://schemas.microsoft.com/office/powerpoint/2010/main" val="1299384718"/>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d958f048-e431-4277-9c8d-ebfb75e7aa64}" enabled="0" method="" siteId="{d958f048-e431-4277-9c8d-ebfb75e7aa64}" removed="1"/>
</clbl:labelList>
</file>

<file path=docProps/app.xml><?xml version="1.0" encoding="utf-8"?>
<Properties xmlns="http://schemas.openxmlformats.org/officeDocument/2006/extended-properties" xmlns:vt="http://schemas.openxmlformats.org/officeDocument/2006/docPropsVTypes">
  <Template>TM10001115[[fn=Parcel]]</Template>
  <TotalTime>8975</TotalTime>
  <Words>1900</Words>
  <Application>Microsoft Office PowerPoint</Application>
  <PresentationFormat>Widescreen</PresentationFormat>
  <Paragraphs>295</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Aptos</vt:lpstr>
      <vt:lpstr>Arial</vt:lpstr>
      <vt:lpstr>Gill Sans MT</vt:lpstr>
      <vt:lpstr>Times New Roman</vt:lpstr>
      <vt:lpstr>Parcel</vt:lpstr>
      <vt:lpstr>Tank Controller PCB</vt:lpstr>
      <vt:lpstr>Background</vt:lpstr>
      <vt:lpstr>New Design</vt:lpstr>
      <vt:lpstr>Power Management</vt:lpstr>
      <vt:lpstr>Sensors</vt:lpstr>
      <vt:lpstr>Other Peripherals</vt:lpstr>
      <vt:lpstr>SD card</vt:lpstr>
      <vt:lpstr>PowerPoint Presentation</vt:lpstr>
      <vt:lpstr>PowerPoint Presentation</vt:lpstr>
      <vt:lpstr>Cost Analysis</vt:lpstr>
      <vt:lpstr>Testing</vt:lpstr>
      <vt:lpstr>Future Work</vt:lpstr>
      <vt:lpstr>Summary</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Jair Cordova</dc:creator>
  <cp:lastModifiedBy>Jair Cordova</cp:lastModifiedBy>
  <cp:revision>4</cp:revision>
  <dcterms:created xsi:type="dcterms:W3CDTF">2024-12-06T06:00:17Z</dcterms:created>
  <dcterms:modified xsi:type="dcterms:W3CDTF">2025-12-17T21:10:46Z</dcterms:modified>
</cp:coreProperties>
</file>