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4" r:id="rId1"/>
  </p:sldMasterIdLst>
  <p:notesMasterIdLst>
    <p:notesMasterId r:id="rId13"/>
  </p:notesMasterIdLst>
  <p:sldIdLst>
    <p:sldId id="256" r:id="rId2"/>
    <p:sldId id="263" r:id="rId3"/>
    <p:sldId id="257" r:id="rId4"/>
    <p:sldId id="259" r:id="rId5"/>
    <p:sldId id="260" r:id="rId6"/>
    <p:sldId id="261" r:id="rId7"/>
    <p:sldId id="258" r:id="rId8"/>
    <p:sldId id="264" r:id="rId9"/>
    <p:sldId id="262" r:id="rId10"/>
    <p:sldId id="265"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899"/>
    <p:restoredTop sz="75583"/>
  </p:normalViewPr>
  <p:slideViewPr>
    <p:cSldViewPr snapToGrid="0">
      <p:cViewPr varScale="1">
        <p:scale>
          <a:sx n="67" d="100"/>
          <a:sy n="67" d="100"/>
        </p:scale>
        <p:origin x="75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6EB23F-D642-6243-BF56-2471A3790A07}" type="datetimeFigureOut">
              <a:rPr lang="en-US" smtClean="0"/>
              <a:t>12/1/2025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28F2D8-D294-F248-A1D9-FA59143370D9}" type="slidenum">
              <a:rPr lang="en-US" smtClean="0"/>
              <a:t>‹#›</a:t>
            </a:fld>
            <a:endParaRPr lang="en-US"/>
          </a:p>
        </p:txBody>
      </p:sp>
    </p:spTree>
    <p:extLst>
      <p:ext uri="{BB962C8B-B14F-4D97-AF65-F5344CB8AC3E}">
        <p14:creationId xmlns:p14="http://schemas.microsoft.com/office/powerpoint/2010/main" val="1829734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Hello, everyone</a:t>
            </a:r>
          </a:p>
          <a:p>
            <a:r>
              <a:rPr lang="en-US" dirty="0"/>
              <a:t>* My name is Jair Cordova</a:t>
            </a:r>
          </a:p>
          <a:p>
            <a:r>
              <a:rPr lang="en-US" dirty="0"/>
              <a:t>* Today I will be presenting on a tank controller PCB Redesign for the open acidification project. The open acidification project is a set of </a:t>
            </a:r>
            <a:r>
              <a:rPr lang="en-US" sz="1800" dirty="0">
                <a:effectLst/>
                <a:latin typeface="Times New Roman" panose="02020603050405020304" pitchFamily="18" charset="0"/>
                <a:ea typeface="Aptos" panose="020B0004020202020204" pitchFamily="34" charset="0"/>
              </a:rPr>
              <a:t>projects, whose mission is to provide an</a:t>
            </a:r>
            <a:r>
              <a:rPr lang="en-US" dirty="0"/>
              <a:t> inexpensive open-source set of tools to conduct ocean acidification research</a:t>
            </a:r>
          </a:p>
        </p:txBody>
      </p:sp>
      <p:sp>
        <p:nvSpPr>
          <p:cNvPr id="4" name="Slide Number Placeholder 3"/>
          <p:cNvSpPr>
            <a:spLocks noGrp="1"/>
          </p:cNvSpPr>
          <p:nvPr>
            <p:ph type="sldNum" sz="quarter" idx="5"/>
          </p:nvPr>
        </p:nvSpPr>
        <p:spPr/>
        <p:txBody>
          <a:bodyPr/>
          <a:lstStyle/>
          <a:p>
            <a:fld id="{1C28F2D8-D294-F248-A1D9-FA59143370D9}" type="slidenum">
              <a:rPr lang="en-US" smtClean="0"/>
              <a:t>1</a:t>
            </a:fld>
            <a:endParaRPr lang="en-US"/>
          </a:p>
        </p:txBody>
      </p:sp>
    </p:spTree>
    <p:extLst>
      <p:ext uri="{BB962C8B-B14F-4D97-AF65-F5344CB8AC3E}">
        <p14:creationId xmlns:p14="http://schemas.microsoft.com/office/powerpoint/2010/main" val="908831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28F2D8-D294-F248-A1D9-FA59143370D9}" type="slidenum">
              <a:rPr lang="en-US" smtClean="0"/>
              <a:t>10</a:t>
            </a:fld>
            <a:endParaRPr lang="en-US"/>
          </a:p>
        </p:txBody>
      </p:sp>
    </p:spTree>
    <p:extLst>
      <p:ext uri="{BB962C8B-B14F-4D97-AF65-F5344CB8AC3E}">
        <p14:creationId xmlns:p14="http://schemas.microsoft.com/office/powerpoint/2010/main" val="2748055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800" dirty="0">
                <a:effectLst/>
                <a:latin typeface="Times New Roman" panose="02020603050405020304" pitchFamily="18" charset="0"/>
                <a:ea typeface="Aptos" panose="020B0004020202020204" pitchFamily="34" charset="0"/>
              </a:rPr>
              <a:t>It’s when CO2 is released into the atmosphere and the oceans absorb part of it into its water, lowering its </a:t>
            </a:r>
            <a:r>
              <a:rPr lang="en-US" sz="1800" dirty="0" err="1">
                <a:effectLst/>
                <a:latin typeface="Times New Roman" panose="02020603050405020304" pitchFamily="18" charset="0"/>
                <a:ea typeface="Aptos" panose="020B0004020202020204" pitchFamily="34" charset="0"/>
              </a:rPr>
              <a:t>pH.</a:t>
            </a:r>
            <a:r>
              <a:rPr lang="en-US" sz="1800" dirty="0">
                <a:effectLst/>
                <a:latin typeface="Times New Roman" panose="02020603050405020304" pitchFamily="18" charset="0"/>
                <a:ea typeface="Aptos" panose="020B0004020202020204" pitchFamily="34" charset="0"/>
              </a:rPr>
              <a:t> </a:t>
            </a:r>
          </a:p>
          <a:p>
            <a:pPr marL="285750" indent="-285750">
              <a:buFont typeface="Arial" panose="020B0604020202020204" pitchFamily="34" charset="0"/>
              <a:buChar char="•"/>
            </a:pPr>
            <a:r>
              <a:rPr lang="en-US" sz="1800" dirty="0">
                <a:effectLst/>
                <a:latin typeface="Times New Roman" panose="02020603050405020304" pitchFamily="18" charset="0"/>
                <a:ea typeface="Aptos" panose="020B0004020202020204" pitchFamily="34" charset="0"/>
              </a:rPr>
              <a:t>Effects:</a:t>
            </a:r>
          </a:p>
          <a:p>
            <a:pPr marL="285750" indent="-285750">
              <a:buFont typeface="Arial" panose="020B0604020202020204" pitchFamily="34" charset="0"/>
              <a:buChar char="•"/>
            </a:pPr>
            <a:r>
              <a:rPr lang="en-US" sz="2800" dirty="0"/>
              <a:t>1 </a:t>
            </a:r>
            <a:r>
              <a:rPr lang="en-US" sz="4000" dirty="0"/>
              <a:t>harm organisms sensitive to acidity</a:t>
            </a:r>
            <a:endParaRPr lang="en-US" sz="2800" dirty="0"/>
          </a:p>
          <a:p>
            <a:pPr marL="285750" indent="-285750">
              <a:buFont typeface="Arial" panose="020B0604020202020204" pitchFamily="34" charset="0"/>
              <a:buChar char="•"/>
            </a:pPr>
            <a:r>
              <a:rPr lang="en-US" sz="2800" dirty="0"/>
              <a:t>2) harm organisms higher up the food chain that feed on these organisms.</a:t>
            </a:r>
            <a:endParaRPr lang="en-US" sz="1800" dirty="0">
              <a:effectLst/>
              <a:latin typeface="Times New Roman" panose="02020603050405020304" pitchFamily="18" charset="0"/>
              <a:ea typeface="Aptos" panose="020B0004020202020204" pitchFamily="34" charset="0"/>
            </a:endParaRPr>
          </a:p>
          <a:p>
            <a:pPr marL="285750" indent="-285750">
              <a:buFont typeface="Arial" panose="020B0604020202020204" pitchFamily="34" charset="0"/>
              <a:buChar char="•"/>
            </a:pPr>
            <a:endParaRPr lang="en-US" sz="1800" dirty="0">
              <a:effectLst/>
              <a:latin typeface="Times New Roman" panose="02020603050405020304" pitchFamily="18" charset="0"/>
              <a:ea typeface="Aptos" panose="020B0004020202020204" pitchFamily="34" charset="0"/>
            </a:endParaRPr>
          </a:p>
          <a:p>
            <a:pPr marL="285750" indent="-285750">
              <a:buFont typeface="Arial" panose="020B0604020202020204" pitchFamily="34" charset="0"/>
              <a:buChar char="•"/>
            </a:pPr>
            <a:r>
              <a:rPr lang="en-US" sz="1800" dirty="0">
                <a:effectLst/>
                <a:latin typeface="Times New Roman" panose="02020603050405020304" pitchFamily="18" charset="0"/>
                <a:ea typeface="Aptos" panose="020B0004020202020204" pitchFamily="34" charset="0"/>
              </a:rPr>
              <a:t>While this process can have huge effects on marine ecosystems, it is not studied as much as it should</a:t>
            </a:r>
            <a:r>
              <a:rPr lang="en-US" dirty="0">
                <a:effectLst/>
              </a:rPr>
              <a:t> because professional testing equipment can be very expensive</a:t>
            </a:r>
          </a:p>
          <a:p>
            <a:pPr marL="285750" indent="-285750">
              <a:buFont typeface="Arial" panose="020B0604020202020204" pitchFamily="34" charset="0"/>
              <a:buChar char="•"/>
            </a:pPr>
            <a:endParaRPr lang="en-US" dirty="0">
              <a:effectLst/>
            </a:endParaRPr>
          </a:p>
          <a:p>
            <a:pPr marL="285750" indent="-285750">
              <a:buFont typeface="Arial" panose="020B0604020202020204" pitchFamily="34" charset="0"/>
              <a:buChar char="•"/>
            </a:pPr>
            <a:r>
              <a:rPr lang="en-US" dirty="0">
                <a:effectLst/>
              </a:rPr>
              <a:t>They have created an alternative to the </a:t>
            </a:r>
            <a:r>
              <a:rPr lang="en-US" sz="1800" dirty="0">
                <a:effectLst/>
                <a:latin typeface="Times New Roman" panose="02020603050405020304" pitchFamily="18" charset="0"/>
                <a:ea typeface="Aptos" panose="020B0004020202020204" pitchFamily="34" charset="0"/>
              </a:rPr>
              <a:t>expensive traditional machinery that is normally used in this kind of research. This team has been able to create an open-source research-grade device for less than $250. </a:t>
            </a:r>
            <a:endParaRPr lang="en-US" dirty="0">
              <a:effectLst/>
            </a:endParaRPr>
          </a:p>
          <a:p>
            <a:pPr marL="285750" indent="-285750">
              <a:buFont typeface="Arial" panose="020B0604020202020204" pitchFamily="34" charset="0"/>
              <a:buChar char="•"/>
            </a:pPr>
            <a:r>
              <a:rPr lang="en-US" dirty="0"/>
              <a:t>This machine has many features including: </a:t>
            </a:r>
          </a:p>
          <a:p>
            <a:pPr marL="742950" lvl="1" indent="-285750">
              <a:buFont typeface="Arial" panose="020B0604020202020204" pitchFamily="34" charset="0"/>
              <a:buChar char="•"/>
            </a:pPr>
            <a:r>
              <a:rPr lang="en-US" dirty="0"/>
              <a:t>Controlling and Monitoring pH and temperature</a:t>
            </a:r>
            <a:r>
              <a:rPr lang="en-US" sz="1200" dirty="0">
                <a:effectLst/>
                <a:latin typeface="Times New Roman" panose="02020603050405020304" pitchFamily="18" charset="0"/>
                <a:ea typeface="Aptos" panose="020B0004020202020204" pitchFamily="34" charset="0"/>
              </a:rPr>
              <a:t> of a controlled tank environment</a:t>
            </a:r>
            <a:r>
              <a:rPr lang="en-US" dirty="0"/>
              <a:t> by using external sensors and a CO2 bubbler</a:t>
            </a:r>
          </a:p>
          <a:p>
            <a:pPr marL="800100" marR="0" lvl="1" indent="-342900">
              <a:lnSpc>
                <a:spcPct val="116000"/>
              </a:lnSpc>
              <a:buFont typeface="Symbol" pitchFamily="2"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web-based parameter reporting</a:t>
            </a:r>
            <a:endParaRPr lang="en-US" sz="1800" dirty="0">
              <a:effectLst/>
              <a:latin typeface="Aptos" panose="020B0004020202020204" pitchFamily="34" charset="0"/>
              <a:ea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1C28F2D8-D294-F248-A1D9-FA59143370D9}" type="slidenum">
              <a:rPr lang="en-US" smtClean="0"/>
              <a:t>2</a:t>
            </a:fld>
            <a:endParaRPr lang="en-US"/>
          </a:p>
        </p:txBody>
      </p:sp>
    </p:spTree>
    <p:extLst>
      <p:ext uri="{BB962C8B-B14F-4D97-AF65-F5344CB8AC3E}">
        <p14:creationId xmlns:p14="http://schemas.microsoft.com/office/powerpoint/2010/main" val="96270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800" dirty="0">
                <a:effectLst/>
                <a:latin typeface="Times New Roman" panose="02020603050405020304" pitchFamily="18" charset="0"/>
                <a:ea typeface="Aptos" panose="020B0004020202020204" pitchFamily="34" charset="0"/>
              </a:rPr>
              <a:t>A new project arose from the original tank controller project because the buck converters used in the custom PCB are no longer being sold to customers.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Aptos" panose="020B0004020202020204" pitchFamily="34" charset="0"/>
              </a:rPr>
              <a:t>This device uses two buck converters to step down our input voltage to safe and appropriate voltages for the device’s components. The buck converter on the left steps down 120V to 9V and the buck converter on the right steps down 120V to 5V. Now that they aren’t available on the market, this project is no longer accessible to other organizations as they can’t recreate the product anymore. </a:t>
            </a:r>
            <a:endParaRPr lang="en-US" sz="1800" dirty="0">
              <a:effectLst/>
              <a:latin typeface="Times New Roman" panose="02020603050405020304" pitchFamily="18" charset="0"/>
              <a:ea typeface="Times New Roman" panose="02020603050405020304" pitchFamily="18" charset="0"/>
            </a:endParaRPr>
          </a:p>
          <a:p>
            <a:pPr marL="171450" indent="-171450">
              <a:buFont typeface="Arial" panose="020B0604020202020204" pitchFamily="34" charset="0"/>
              <a:buChar char="•"/>
            </a:pPr>
            <a:endParaRPr lang="en-US" sz="1800" dirty="0">
              <a:effectLst/>
              <a:latin typeface="Times New Roman" panose="02020603050405020304" pitchFamily="18" charset="0"/>
            </a:endParaRPr>
          </a:p>
          <a:p>
            <a:pPr marL="171450" indent="-171450">
              <a:buFont typeface="Arial" panose="020B0604020202020204" pitchFamily="34" charset="0"/>
              <a:buChar char="•"/>
            </a:pPr>
            <a:r>
              <a:rPr lang="en-US" sz="1800" dirty="0">
                <a:effectLst/>
                <a:latin typeface="Times New Roman" panose="02020603050405020304" pitchFamily="18" charset="0"/>
              </a:rPr>
              <a:t>They would also like to change the Arduino Mega 2560 to a Raspberry Pi Pico as it is cheaper and more readily available. As a plus, it also has more processing power which will be especially useful when it comes to web-based applications</a:t>
            </a:r>
          </a:p>
          <a:p>
            <a:pPr marL="171450" indent="-171450">
              <a:buFont typeface="Arial" panose="020B0604020202020204" pitchFamily="34" charset="0"/>
              <a:buChar char="•"/>
            </a:pPr>
            <a:endParaRPr lang="en-US" sz="1800" dirty="0">
              <a:effectLst/>
              <a:latin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C28F2D8-D294-F248-A1D9-FA59143370D9}" type="slidenum">
              <a:rPr lang="en-US" smtClean="0"/>
              <a:t>3</a:t>
            </a:fld>
            <a:endParaRPr lang="en-US"/>
          </a:p>
        </p:txBody>
      </p:sp>
    </p:spTree>
    <p:extLst>
      <p:ext uri="{BB962C8B-B14F-4D97-AF65-F5344CB8AC3E}">
        <p14:creationId xmlns:p14="http://schemas.microsoft.com/office/powerpoint/2010/main" val="572135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effectLst/>
                <a:latin typeface="Arial" panose="020B0604020202020204" pitchFamily="34" charset="0"/>
              </a:rPr>
              <a:t>Now let’s look at the Objectives of this project. We want to accomplish four things for this project.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Times New Roman" panose="02020603050405020304" pitchFamily="18" charset="0"/>
                <a:ea typeface="Aptos" panose="020B0004020202020204" pitchFamily="34" charset="0"/>
              </a:rPr>
              <a:t>Number 1, we want the processor be swapped for a Raspberry Pi Pico. </a:t>
            </a:r>
            <a:endParaRPr lang="en-US" dirty="0">
              <a:effectLst/>
              <a:latin typeface="Arial" panose="020B0604020202020204" pitchFamily="34" charset="0"/>
            </a:endParaRPr>
          </a:p>
          <a:p>
            <a:pPr marL="171450" indent="-171450">
              <a:buFont typeface="Arial" panose="020B0604020202020204" pitchFamily="34" charset="0"/>
              <a:buChar char="•"/>
            </a:pPr>
            <a:r>
              <a:rPr lang="en-US" sz="1800" dirty="0">
                <a:effectLst/>
                <a:latin typeface="Times New Roman" panose="02020603050405020304" pitchFamily="18" charset="0"/>
                <a:ea typeface="Aptos" panose="020B0004020202020204" pitchFamily="34" charset="0"/>
              </a:rPr>
              <a:t>The buck converters will also need to be be to swap out with an affordable, readily available, and reputable power supply module. </a:t>
            </a:r>
            <a:endParaRPr lang="en-US" dirty="0">
              <a:effectLs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Times New Roman" panose="02020603050405020304" pitchFamily="18" charset="0"/>
              </a:rPr>
              <a:t>My third objective is to swap out the 3.5 mm connector for the temperature sensor to a BNC connector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Times New Roman"/>
                <a:cs typeface="Times New Roman"/>
              </a:rPr>
              <a:t>There will also be an emphasis on Surface Mounted Components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effectLst/>
              <a:latin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effectLst/>
              <a:latin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Times New Roman" panose="02020603050405020304" pitchFamily="18" charset="0"/>
              </a:rPr>
              <a:t>Stretch Goals: improving the reliability of the relay and updating the 3D printed housing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effectLst/>
              <a:latin typeface="Arial" panose="020B0604020202020204" pitchFamily="34" charset="0"/>
            </a:endParaRPr>
          </a:p>
          <a:p>
            <a:pPr marL="171450" indent="-171450">
              <a:buFont typeface="Arial" panose="020B0604020202020204" pitchFamily="34" charset="0"/>
              <a:buChar char="•"/>
            </a:pPr>
            <a:endParaRPr lang="en-US" dirty="0">
              <a:effectLst/>
              <a:latin typeface="Times New Roman"/>
              <a:cs typeface="Times New Roman"/>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1C28F2D8-D294-F248-A1D9-FA59143370D9}" type="slidenum">
              <a:rPr lang="en-US" smtClean="0"/>
              <a:t>4</a:t>
            </a:fld>
            <a:endParaRPr lang="en-US"/>
          </a:p>
        </p:txBody>
      </p:sp>
    </p:spTree>
    <p:extLst>
      <p:ext uri="{BB962C8B-B14F-4D97-AF65-F5344CB8AC3E}">
        <p14:creationId xmlns:p14="http://schemas.microsoft.com/office/powerpoint/2010/main" val="1329809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indent="-171450">
              <a:buFont typeface="Arial,Sans-Serif" panose="020B0604020202020204" pitchFamily="34" charset="0"/>
              <a:buChar char="•"/>
            </a:pPr>
            <a:r>
              <a:rPr lang="en-US" dirty="0"/>
              <a:t>This project will entail much more than just changing the Arduino, two buck converters and some small upgrades. </a:t>
            </a:r>
          </a:p>
          <a:p>
            <a:pPr marL="171450" indent="-171450">
              <a:buFont typeface="Arial,Sans-Serif" panose="020B0604020202020204" pitchFamily="34" charset="0"/>
              <a:buChar char="•"/>
            </a:pPr>
            <a:endParaRPr lang="en-US" dirty="0"/>
          </a:p>
          <a:p>
            <a:pPr marL="171450" indent="-171450">
              <a:buFont typeface="Arial,Sans-Serif" panose="020B0604020202020204" pitchFamily="34" charset="0"/>
              <a:buChar char="•"/>
            </a:pPr>
            <a:r>
              <a:rPr lang="en-US" dirty="0"/>
              <a:t>One problem that arises when changing processors is the different number of pins with different functionalities.</a:t>
            </a:r>
          </a:p>
          <a:p>
            <a:pPr marL="171450" indent="-171450">
              <a:buFont typeface="Arial,Sans-Serif" panose="020B0604020202020204" pitchFamily="34" charset="0"/>
              <a:buChar char="•"/>
            </a:pPr>
            <a:r>
              <a:rPr lang="en-US" dirty="0"/>
              <a:t>One potential fix for the pin limitation is swapping out components like the 4x4 keyboard and LCD. These components use a lot of pins in comparison to the others. There are also similar components  to these that use SPI or I2C. These communication protocols would save wires as they physically use less pins and can potentially share the bus. </a:t>
            </a:r>
          </a:p>
          <a:p>
            <a:pPr marL="171450" marR="0" lvl="0" indent="-171450" algn="l" defTabSz="914400" rtl="0" eaLnBrk="1" fontAlgn="auto" latinLnBrk="0" hangingPunct="1">
              <a:lnSpc>
                <a:spcPct val="100000"/>
              </a:lnSpc>
              <a:spcBef>
                <a:spcPts val="0"/>
              </a:spcBef>
              <a:spcAft>
                <a:spcPts val="0"/>
              </a:spcAft>
              <a:buClrTx/>
              <a:buSzTx/>
              <a:buFont typeface="Arial,Sans-Serif" panose="020B0604020202020204" pitchFamily="34" charset="0"/>
              <a:buChar char="•"/>
              <a:tabLst/>
              <a:defRPr/>
            </a:pPr>
            <a:r>
              <a:rPr lang="en-US" dirty="0"/>
              <a:t>Something else that comes up when changing processors is the different input voltages for them. The Arduino Mega 2560 is currently using 7V for it’s input voltages while the </a:t>
            </a:r>
            <a:r>
              <a:rPr lang="en-US" sz="1200" dirty="0">
                <a:effectLst/>
                <a:latin typeface="Times New Roman" panose="02020603050405020304" pitchFamily="18" charset="0"/>
                <a:ea typeface="Aptos" panose="020B0004020202020204" pitchFamily="34" charset="0"/>
              </a:rPr>
              <a:t>Pi Pico </a:t>
            </a:r>
            <a:r>
              <a:rPr lang="en-US" dirty="0"/>
              <a:t>can safely operate in the ranges between 1.8V and 5.5V. </a:t>
            </a:r>
          </a:p>
          <a:p>
            <a:pPr marL="171450" indent="-171450">
              <a:buFont typeface="Arial,Sans-Serif" panose="020B0604020202020204" pitchFamily="34" charset="0"/>
              <a:buChar char="•"/>
            </a:pPr>
            <a:r>
              <a:rPr lang="en-US" dirty="0"/>
              <a:t>This gives us more of an opportunity than a problem as this means </a:t>
            </a:r>
            <a:r>
              <a:rPr lang="en-US" sz="1200" dirty="0">
                <a:effectLst/>
                <a:latin typeface="Times New Roman" panose="02020603050405020304" pitchFamily="18" charset="0"/>
              </a:rPr>
              <a:t>i</a:t>
            </a:r>
            <a:r>
              <a:rPr lang="en-US" sz="1200" dirty="0">
                <a:effectLst/>
                <a:latin typeface="Times New Roman" panose="02020603050405020304" pitchFamily="18" charset="0"/>
                <a:ea typeface="Aptos" panose="020B0004020202020204" pitchFamily="34" charset="0"/>
              </a:rPr>
              <a:t>n this new design there is also the possibility to eliminate the need for two buck converters and just use one 120V to 5V buck converter.</a:t>
            </a:r>
          </a:p>
          <a:p>
            <a:pPr marL="171450" indent="-171450">
              <a:buFont typeface="Arial,Sans-Serif" panose="020B0604020202020204" pitchFamily="34" charset="0"/>
              <a:buChar char="•"/>
            </a:pPr>
            <a:endParaRPr lang="en-US" dirty="0"/>
          </a:p>
          <a:p>
            <a:pPr marL="171450" indent="-171450">
              <a:buFont typeface="Arial,Sans-Serif" panose="020B0604020202020204" pitchFamily="34" charset="0"/>
              <a:buChar char="•"/>
            </a:pPr>
            <a:r>
              <a:rPr lang="en-US" dirty="0"/>
              <a:t>The new and old processor also have different logic voltage levels. The Arduino runs on 5V logic while the Pi Pico runs on 3.3V. </a:t>
            </a:r>
          </a:p>
          <a:p>
            <a:pPr marL="171450" indent="-171450">
              <a:buFont typeface="Arial,Sans-Serif" panose="020B0604020202020204" pitchFamily="34" charset="0"/>
              <a:buChar char="•"/>
            </a:pPr>
            <a:r>
              <a:rPr lang="en-US" dirty="0"/>
              <a:t>After looking into the logic voltages of all of the components on the device, it looks like most support 3.3V  logic so most components should work.</a:t>
            </a:r>
          </a:p>
          <a:p>
            <a:pPr marL="171450" indent="-171450">
              <a:spcBef>
                <a:spcPts val="1000"/>
              </a:spcBef>
              <a:buFont typeface="Arial" panose="020B0604020202020204" pitchFamily="34" charset="0"/>
              <a:buChar char="•"/>
            </a:pPr>
            <a:r>
              <a:rPr lang="en-US" dirty="0"/>
              <a:t>One component that will not directly work with the new processor is the ethernet and SD card shield. This device was created specifically for the </a:t>
            </a:r>
            <a:r>
              <a:rPr lang="en-US" dirty="0" err="1"/>
              <a:t>arduino</a:t>
            </a:r>
            <a:r>
              <a:rPr lang="en-US" dirty="0"/>
              <a:t> so a new solution is needed. After some digging, It was discovered that it's possible so buy a similar ethernet component that comes already on the Pi Pico.</a:t>
            </a:r>
          </a:p>
          <a:p>
            <a:pPr marL="171450" indent="-171450">
              <a:buFont typeface="Arial,Sans-Serif" panose="020B0604020202020204" pitchFamily="34" charset="0"/>
              <a:buChar char="•"/>
            </a:pPr>
            <a:endParaRPr lang="en-US" dirty="0"/>
          </a:p>
          <a:p>
            <a:pPr marL="171450" indent="-171450">
              <a:buFont typeface="Arial,Sans-Serif" panose="020B0604020202020204" pitchFamily="34" charset="0"/>
              <a:buChar char="•"/>
            </a:pPr>
            <a:r>
              <a:rPr lang="en-US" dirty="0"/>
              <a:t>With these new components, code will also need to be rewritten to allow the new components to work. Rewriting all of the Tank Controller’s code will add too much scope for this project so it’s been decided I will write code to test the basic functionality of the components on the new PCB but someone else will need to continue the rest of code in the future.</a:t>
            </a:r>
          </a:p>
        </p:txBody>
      </p:sp>
      <p:sp>
        <p:nvSpPr>
          <p:cNvPr id="4" name="Slide Number Placeholder 3"/>
          <p:cNvSpPr>
            <a:spLocks noGrp="1"/>
          </p:cNvSpPr>
          <p:nvPr>
            <p:ph type="sldNum" sz="quarter" idx="5"/>
          </p:nvPr>
        </p:nvSpPr>
        <p:spPr/>
        <p:txBody>
          <a:bodyPr/>
          <a:lstStyle/>
          <a:p>
            <a:fld id="{1C28F2D8-D294-F248-A1D9-FA59143370D9}" type="slidenum">
              <a:rPr lang="en-US" smtClean="0"/>
              <a:t>5</a:t>
            </a:fld>
            <a:endParaRPr lang="en-US"/>
          </a:p>
        </p:txBody>
      </p:sp>
    </p:spTree>
    <p:extLst>
      <p:ext uri="{BB962C8B-B14F-4D97-AF65-F5344CB8AC3E}">
        <p14:creationId xmlns:p14="http://schemas.microsoft.com/office/powerpoint/2010/main" val="3477420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effectLst/>
                <a:latin typeface="Arial" panose="020B0604020202020204" pitchFamily="34" charset="0"/>
              </a:rPr>
              <a:t>Resources need will be both Software and hardware</a:t>
            </a:r>
          </a:p>
          <a:p>
            <a:pPr marL="171450" indent="-171450">
              <a:buFont typeface="Arial" panose="020B0604020202020204" pitchFamily="34" charset="0"/>
              <a:buChar char="•"/>
            </a:pPr>
            <a:r>
              <a:rPr lang="en-US" dirty="0" err="1">
                <a:effectLst/>
                <a:latin typeface="Arial" panose="020B0604020202020204" pitchFamily="34" charset="0"/>
              </a:rPr>
              <a:t>KiCad</a:t>
            </a:r>
            <a:r>
              <a:rPr lang="en-US" dirty="0">
                <a:effectLst/>
                <a:latin typeface="Arial" panose="020B0604020202020204" pitchFamily="34" charset="0"/>
              </a:rPr>
              <a:t>: Software to design printed circuit boards and schematic diagrams.</a:t>
            </a:r>
          </a:p>
          <a:p>
            <a:pPr marL="171450" indent="-171450">
              <a:buFont typeface="Arial" panose="020B0604020202020204" pitchFamily="34" charset="0"/>
              <a:buChar char="•"/>
            </a:pPr>
            <a:r>
              <a:rPr lang="en-US" dirty="0">
                <a:effectLst/>
                <a:latin typeface="Arial" panose="020B0604020202020204" pitchFamily="34" charset="0"/>
              </a:rPr>
              <a:t>Arduino IDE: Development environment for Arduino code</a:t>
            </a:r>
          </a:p>
          <a:p>
            <a:pPr marL="171450" indent="-171450">
              <a:buFont typeface="Arial" panose="020B0604020202020204" pitchFamily="34" charset="0"/>
              <a:buChar char="•"/>
            </a:pPr>
            <a:r>
              <a:rPr lang="en-US" dirty="0">
                <a:effectLst/>
                <a:latin typeface="Arial" panose="020B0604020202020204" pitchFamily="34" charset="0"/>
              </a:rPr>
              <a:t>Past Project’s files which include: schematic, Bill of materials, and papers written on this device.</a:t>
            </a:r>
          </a:p>
          <a:p>
            <a:pPr marL="171450" indent="-171450">
              <a:buFont typeface="Arial" panose="020B0604020202020204" pitchFamily="34" charset="0"/>
              <a:buChar char="•"/>
            </a:pPr>
            <a:endParaRPr lang="en-US" dirty="0">
              <a:effectLst/>
              <a:latin typeface="Arial" panose="020B0604020202020204" pitchFamily="34" charset="0"/>
            </a:endParaRPr>
          </a:p>
          <a:p>
            <a:pPr marL="171450" indent="-171450">
              <a:buFont typeface="Arial" panose="020B0604020202020204" pitchFamily="34" charset="0"/>
              <a:buChar char="•"/>
            </a:pPr>
            <a:r>
              <a:rPr lang="en-US" dirty="0">
                <a:effectLst/>
                <a:latin typeface="Arial" panose="020B0604020202020204" pitchFamily="34" charset="0"/>
              </a:rPr>
              <a:t>I will source the hardware for this device on</a:t>
            </a:r>
          </a:p>
          <a:p>
            <a:pPr marL="171450" indent="-171450">
              <a:buFont typeface="Arial" panose="020B0604020202020204" pitchFamily="34" charset="0"/>
              <a:buChar char="•"/>
            </a:pPr>
            <a:r>
              <a:rPr lang="en-US" dirty="0">
                <a:effectLst/>
                <a:latin typeface="Arial" panose="020B0604020202020204" pitchFamily="34" charset="0"/>
              </a:rPr>
              <a:t>Digi-Key: </a:t>
            </a:r>
            <a:r>
              <a:rPr lang="en-US" dirty="0"/>
              <a:t>popular and </a:t>
            </a:r>
            <a:r>
              <a:rPr lang="en-US" dirty="0" err="1"/>
              <a:t>relaible</a:t>
            </a:r>
            <a:r>
              <a:rPr lang="en-US" dirty="0"/>
              <a:t> distributor of electronic components</a:t>
            </a:r>
            <a:endParaRPr lang="en-US" dirty="0">
              <a:effectLst/>
              <a:latin typeface="Arial" panose="020B0604020202020204" pitchFamily="34" charset="0"/>
            </a:endParaRPr>
          </a:p>
          <a:p>
            <a:pPr marL="171450" indent="-171450">
              <a:buFont typeface="Arial" panose="020B0604020202020204" pitchFamily="34" charset="0"/>
              <a:buChar char="•"/>
            </a:pPr>
            <a:r>
              <a:rPr lang="en-US" dirty="0">
                <a:effectLst/>
                <a:latin typeface="Arial" panose="020B0604020202020204" pitchFamily="34" charset="0"/>
              </a:rPr>
              <a:t>Component’s data sheets for </a:t>
            </a:r>
            <a:r>
              <a:rPr lang="en-US" dirty="0"/>
              <a:t>technical information on it</a:t>
            </a:r>
            <a:endParaRPr lang="en-US"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1C28F2D8-D294-F248-A1D9-FA59143370D9}" type="slidenum">
              <a:rPr lang="en-US" smtClean="0"/>
              <a:t>6</a:t>
            </a:fld>
            <a:endParaRPr lang="en-US"/>
          </a:p>
        </p:txBody>
      </p:sp>
    </p:spTree>
    <p:extLst>
      <p:ext uri="{BB962C8B-B14F-4D97-AF65-F5344CB8AC3E}">
        <p14:creationId xmlns:p14="http://schemas.microsoft.com/office/powerpoint/2010/main" val="1950364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lumMod val="85000"/>
                    <a:lumOff val="15000"/>
                  </a:srgbClr>
                </a:solidFill>
                <a:effectLst/>
                <a:uLnTx/>
                <a:uFillTx/>
                <a:latin typeface="Gill Sans MT" panose="020B0502020104020203"/>
                <a:ea typeface="+mn-ea"/>
                <a:cs typeface="+mn-cs"/>
              </a:rPr>
              <a:t>A standard published by the Association of Connecting Electronics Industries (IPC)</a:t>
            </a:r>
            <a:endParaRPr lang="en-US" dirty="0">
              <a:effectLst/>
              <a:latin typeface="Arial" panose="020B0604020202020204" pitchFamily="34" charset="0"/>
            </a:endParaRPr>
          </a:p>
          <a:p>
            <a:pPr marL="171450" indent="-17145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This Includes Codes and standards for PCBs and was created as guideline for them and include electrical safety. This includes track sizes, electrical clearances, creepage, and routing</a:t>
            </a:r>
            <a:r>
              <a:rPr lang="en-US" dirty="0">
                <a:effectLst/>
              </a:rPr>
              <a:t> </a:t>
            </a:r>
          </a:p>
        </p:txBody>
      </p:sp>
      <p:sp>
        <p:nvSpPr>
          <p:cNvPr id="4" name="Slide Number Placeholder 3"/>
          <p:cNvSpPr>
            <a:spLocks noGrp="1"/>
          </p:cNvSpPr>
          <p:nvPr>
            <p:ph type="sldNum" sz="quarter" idx="5"/>
          </p:nvPr>
        </p:nvSpPr>
        <p:spPr/>
        <p:txBody>
          <a:bodyPr/>
          <a:lstStyle/>
          <a:p>
            <a:fld id="{1C28F2D8-D294-F248-A1D9-FA59143370D9}" type="slidenum">
              <a:rPr lang="en-US" smtClean="0"/>
              <a:t>7</a:t>
            </a:fld>
            <a:endParaRPr lang="en-US"/>
          </a:p>
        </p:txBody>
      </p:sp>
    </p:spTree>
    <p:extLst>
      <p:ext uri="{BB962C8B-B14F-4D97-AF65-F5344CB8AC3E}">
        <p14:creationId xmlns:p14="http://schemas.microsoft.com/office/powerpoint/2010/main" val="13688622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Aptos"/>
                <a:cs typeface="Arial"/>
              </a:rPr>
              <a:t>Constraints:</a:t>
            </a:r>
          </a:p>
          <a:p>
            <a:pPr marL="171450" indent="-171450">
              <a:buFont typeface="Arial" panose="020B0604020202020204" pitchFamily="34" charset="0"/>
              <a:buChar char="•"/>
            </a:pPr>
            <a:r>
              <a:rPr lang="en-US" dirty="0"/>
              <a:t>This project’s practical constraints are going to be what components are readily available on the market and buying it from a reputable supplier which will allow supply longevity.</a:t>
            </a:r>
            <a:endParaRPr lang="en-US" dirty="0">
              <a:cs typeface="Arial"/>
            </a:endParaRPr>
          </a:p>
          <a:p>
            <a:pPr marL="171450" indent="-171450">
              <a:buFont typeface="Arial" panose="020B0604020202020204" pitchFamily="34" charset="0"/>
              <a:buChar char="•"/>
            </a:pPr>
            <a:r>
              <a:rPr lang="en-US" dirty="0"/>
              <a:t>This project is also meant to be a cost-effective tool for ocean acidification research. This means the project will want to stay under $250.</a:t>
            </a:r>
          </a:p>
          <a:p>
            <a:pPr marL="171450" indent="-171450">
              <a:buFont typeface="Arial" panose="020B0604020202020204" pitchFamily="34" charset="0"/>
              <a:buChar char="•"/>
            </a:pPr>
            <a:r>
              <a:rPr lang="en-US" dirty="0"/>
              <a:t>Of course, this project also has safety constraints in mind. All the electrical design will be configured to meet strict electrical safety requirements. </a:t>
            </a:r>
          </a:p>
          <a:p>
            <a:pPr marL="171450" indent="-171450">
              <a:buFont typeface="Arial" panose="020B0604020202020204" pitchFamily="34" charset="0"/>
              <a:buChar char="•"/>
            </a:pPr>
            <a:r>
              <a:rPr lang="en-US" dirty="0"/>
              <a:t>Lastly, since this product is meant to be used by biologist and not engineers with technical electrical knowledge, then we want to provide simplicity to the end user when it’s time for them to build it.</a:t>
            </a:r>
          </a:p>
          <a:p>
            <a:pPr marL="171450" indent="-171450">
              <a:buFont typeface="Arial" panose="020B0604020202020204" pitchFamily="34" charset="0"/>
              <a:buChar char="•"/>
            </a:pPr>
            <a:endParaRPr lang="en-US" dirty="0">
              <a:latin typeface="Aptos"/>
              <a:cs typeface="Arial"/>
            </a:endParaRPr>
          </a:p>
          <a:p>
            <a:pPr marL="171450" indent="-171450">
              <a:buFont typeface="Arial" panose="020B0604020202020204" pitchFamily="34" charset="0"/>
              <a:buChar char="•"/>
            </a:pPr>
            <a:endParaRPr lang="en-US" dirty="0">
              <a:latin typeface="Aptos"/>
              <a:cs typeface="Arial"/>
            </a:endParaRPr>
          </a:p>
          <a:p>
            <a:pPr marL="171450" indent="-171450">
              <a:buFont typeface="Arial" panose="020B0604020202020204" pitchFamily="34" charset="0"/>
              <a:buChar char="•"/>
            </a:pPr>
            <a:r>
              <a:rPr lang="en-US" dirty="0">
                <a:latin typeface="Aptos"/>
                <a:cs typeface="Arial"/>
              </a:rPr>
              <a:t>Impacts: </a:t>
            </a:r>
            <a:endParaRPr lang="en-US" dirty="0"/>
          </a:p>
          <a:p>
            <a:pPr marL="171450" indent="-171450">
              <a:buFont typeface="Arial" panose="020B0604020202020204" pitchFamily="34" charset="0"/>
              <a:buChar char="•"/>
            </a:pPr>
            <a:r>
              <a:rPr lang="en-US" dirty="0"/>
              <a:t>If this project was mass-produced and readily available, it would be useful in understanding and researching the effects ocean acidification. </a:t>
            </a:r>
          </a:p>
          <a:p>
            <a:pPr marL="171450" indent="-171450">
              <a:buFont typeface="Arial" panose="020B0604020202020204" pitchFamily="34" charset="0"/>
              <a:buChar char="•"/>
            </a:pPr>
            <a:r>
              <a:rPr lang="en-US" dirty="0"/>
              <a:t>This project also gives Rosario Students a hands on experience that will be used for years to come</a:t>
            </a:r>
          </a:p>
          <a:p>
            <a:pPr marL="171450" indent="-171450">
              <a:buFont typeface="Arial" panose="020B0604020202020204" pitchFamily="34" charset="0"/>
              <a:buChar char="•"/>
            </a:pPr>
            <a:r>
              <a:rPr lang="en-US" dirty="0"/>
              <a:t>Globally it gives researchers access to professional testing equipment that they may not have access to other wise</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1C28F2D8-D294-F248-A1D9-FA59143370D9}" type="slidenum">
              <a:rPr lang="en-US" smtClean="0"/>
              <a:t>8</a:t>
            </a:fld>
            <a:endParaRPr lang="en-US"/>
          </a:p>
        </p:txBody>
      </p:sp>
    </p:spTree>
    <p:extLst>
      <p:ext uri="{BB962C8B-B14F-4D97-AF65-F5344CB8AC3E}">
        <p14:creationId xmlns:p14="http://schemas.microsoft.com/office/powerpoint/2010/main" val="4003772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Fall: Understanding and planning project which includes defining scope and figuring out solutions for objectives </a:t>
            </a:r>
          </a:p>
          <a:p>
            <a:pPr marL="171450" indent="-171450">
              <a:buFont typeface="Arial" panose="020B0604020202020204" pitchFamily="34" charset="0"/>
              <a:buChar char="•"/>
            </a:pPr>
            <a:r>
              <a:rPr lang="en-US" dirty="0"/>
              <a:t>Winter: Design and build the board. This includes designing it on </a:t>
            </a:r>
            <a:r>
              <a:rPr lang="en-US" dirty="0" err="1"/>
              <a:t>KiCad</a:t>
            </a:r>
            <a:r>
              <a:rPr lang="en-US" dirty="0"/>
              <a:t>, having the board shipped off to be manufactured, and assembling the board</a:t>
            </a:r>
          </a:p>
          <a:p>
            <a:pPr marL="171450" indent="-171450">
              <a:buFont typeface="Arial" panose="020B0604020202020204" pitchFamily="34" charset="0"/>
              <a:buChar char="•"/>
            </a:pPr>
            <a:r>
              <a:rPr lang="en-US" dirty="0"/>
              <a:t>Spring: I hope to test the board, by writing code to test basic functionality of different components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1C28F2D8-D294-F248-A1D9-FA59143370D9}" type="slidenum">
              <a:rPr lang="en-US" smtClean="0"/>
              <a:t>9</a:t>
            </a:fld>
            <a:endParaRPr lang="en-US"/>
          </a:p>
        </p:txBody>
      </p:sp>
    </p:spTree>
    <p:extLst>
      <p:ext uri="{BB962C8B-B14F-4D97-AF65-F5344CB8AC3E}">
        <p14:creationId xmlns:p14="http://schemas.microsoft.com/office/powerpoint/2010/main" val="36082337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p>
        </p:txBody>
      </p:sp>
      <p:sp>
        <p:nvSpPr>
          <p:cNvPr id="3" name="Subtitle 2"/>
          <p:cNvSpPr>
            <a:spLocks noGrp="1"/>
          </p:cNvSpPr>
          <p:nvPr>
            <p:ph type="subTitle" idx="1"/>
          </p:nvPr>
        </p:nvSpPr>
        <p:spPr>
          <a:xfrm>
            <a:off x="2695195" y="4352544"/>
            <a:ext cx="6801612" cy="1239894"/>
          </a:xfrm>
          <a:noFill/>
        </p:spPr>
        <p:txBody>
          <a:bodyPr>
            <a:normAutofit/>
          </a:bodyPr>
          <a:lstStyle>
            <a:lvl1pPr marL="0" indent="0" algn="ctr">
              <a:buNone/>
              <a:defRPr sz="2000">
                <a:solidFill>
                  <a:schemeClr val="tx1">
                    <a:lumMod val="75000"/>
                    <a:lumOff val="25000"/>
                  </a:schemeClr>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7" name="Date Placeholder 6"/>
          <p:cNvSpPr>
            <a:spLocks noGrp="1"/>
          </p:cNvSpPr>
          <p:nvPr>
            <p:ph type="dt" sz="half" idx="10"/>
          </p:nvPr>
        </p:nvSpPr>
        <p:spPr/>
        <p:txBody>
          <a:bodyPr/>
          <a:lstStyle/>
          <a:p>
            <a:fld id="{B2908264-C77C-2E4E-9A2B-146E32B01A0E}" type="datetimeFigureOut">
              <a:rPr lang="en-US" smtClean="0"/>
              <a:t>12/1/2025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245205789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908264-C77C-2E4E-9A2B-146E32B01A0E}" type="datetimeFigureOut">
              <a:rPr lang="en-US" smtClean="0"/>
              <a:t>12/1/2025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2169830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31137"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2908264-C77C-2E4E-9A2B-146E32B01A0E}" type="datetimeFigureOut">
              <a:rPr lang="en-US" smtClean="0"/>
              <a:t>12/1/2025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3728750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908264-C77C-2E4E-9A2B-146E32B01A0E}" type="datetimeFigureOut">
              <a:rPr lang="en-US" smtClean="0"/>
              <a:t>12/1/2025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984401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p>
        </p:txBody>
      </p:sp>
      <p:sp>
        <p:nvSpPr>
          <p:cNvPr id="3" name="Text Placeholder 2"/>
          <p:cNvSpPr>
            <a:spLocks noGrp="1"/>
          </p:cNvSpPr>
          <p:nvPr>
            <p:ph type="body" idx="1"/>
          </p:nvPr>
        </p:nvSpPr>
        <p:spPr>
          <a:xfrm>
            <a:off x="2695195" y="4352465"/>
            <a:ext cx="6801612" cy="1265082"/>
          </a:xfrm>
        </p:spPr>
        <p:txBody>
          <a:bodyPr anchor="t" anchorCtr="1">
            <a:normAutofit/>
          </a:bodyPr>
          <a:lstStyle>
            <a:lvl1pPr marL="0" indent="0">
              <a:buNone/>
              <a:defRPr sz="20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B2908264-C77C-2E4E-9A2B-146E32B01A0E}" type="datetimeFigureOut">
              <a:rPr lang="en-US" smtClean="0"/>
              <a:t>12/1/2025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137499510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8317"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sz="half" idx="10"/>
          </p:nvPr>
        </p:nvSpPr>
        <p:spPr/>
        <p:txBody>
          <a:bodyPr/>
          <a:lstStyle/>
          <a:p>
            <a:fld id="{B2908264-C77C-2E4E-9A2B-146E32B01A0E}" type="datetimeFigureOut">
              <a:rPr lang="en-US" smtClean="0"/>
              <a:t>12/1/2025</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4028301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5"/>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189" indent="0">
              <a:buNone/>
              <a:defRPr sz="19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338317"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4"/>
          <p:cNvSpPr>
            <a:spLocks noGrp="1"/>
          </p:cNvSpPr>
          <p:nvPr>
            <p:ph type="body" sz="quarter" idx="13"/>
          </p:nvPr>
        </p:nvSpPr>
        <p:spPr>
          <a:xfrm>
            <a:off x="6338316" y="2313435"/>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189" indent="0">
              <a:buNone/>
              <a:defRPr sz="19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B2908264-C77C-2E4E-9A2B-146E32B01A0E}" type="datetimeFigureOut">
              <a:rPr lang="en-US" smtClean="0"/>
              <a:t>12/1/2025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51C1FC-6657-654F-ABBC-F5F9FEF0BBC1}"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24501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908264-C77C-2E4E-9A2B-146E32B01A0E}" type="datetimeFigureOut">
              <a:rPr lang="en-US" smtClean="0"/>
              <a:t>12/1/2025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1959647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908264-C77C-2E4E-9A2B-146E32B01A0E}" type="datetimeFigureOut">
              <a:rPr lang="en-US" smtClean="0"/>
              <a:t>12/1/2025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845497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30"/>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B2908264-C77C-2E4E-9A2B-146E32B01A0E}" type="datetimeFigureOut">
              <a:rPr lang="en-US" smtClean="0"/>
              <a:t>12/1/2025</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3842672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2"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9"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p>
        </p:txBody>
      </p:sp>
      <p:sp>
        <p:nvSpPr>
          <p:cNvPr id="3" name="Picture Placeholder 2"/>
          <p:cNvSpPr>
            <a:spLocks noGrp="1" noChangeAspect="1"/>
          </p:cNvSpPr>
          <p:nvPr>
            <p:ph type="pic" idx="1"/>
          </p:nvPr>
        </p:nvSpPr>
        <p:spPr>
          <a:xfrm>
            <a:off x="6096001"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p:cNvSpPr>
            <a:spLocks noGrp="1"/>
          </p:cNvSpPr>
          <p:nvPr>
            <p:ph type="body" sz="half" idx="2"/>
          </p:nvPr>
        </p:nvSpPr>
        <p:spPr>
          <a:xfrm>
            <a:off x="1115568" y="3549920"/>
            <a:ext cx="3794760" cy="2194037"/>
          </a:xfrm>
        </p:spPr>
        <p:txBody>
          <a:bodyPr anchor="t" anchorCtr="1">
            <a:normAutofit/>
          </a:bodyPr>
          <a:lstStyle>
            <a:lvl1pPr marL="0" indent="0" algn="ctr">
              <a:buNone/>
              <a:defRPr sz="1500">
                <a:solidFill>
                  <a:srgbClr val="FFFFFF"/>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B2908264-C77C-2E4E-9A2B-146E32B01A0E}" type="datetimeFigureOut">
              <a:rPr lang="en-US" smtClean="0"/>
              <a:t>12/1/2025</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3448303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p>
        </p:txBody>
      </p:sp>
      <p:sp>
        <p:nvSpPr>
          <p:cNvPr id="3" name="Text Placeholder 2"/>
          <p:cNvSpPr>
            <a:spLocks noGrp="1"/>
          </p:cNvSpPr>
          <p:nvPr>
            <p:ph type="body" idx="1"/>
          </p:nvPr>
        </p:nvSpPr>
        <p:spPr>
          <a:xfrm>
            <a:off x="2231136" y="2638046"/>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821429" y="6238816"/>
            <a:ext cx="2753747" cy="323968"/>
          </a:xfrm>
          <a:prstGeom prst="rect">
            <a:avLst/>
          </a:prstGeom>
        </p:spPr>
        <p:txBody>
          <a:bodyPr vert="horz" lIns="91440" tIns="45720" rIns="91440" bIns="45720" rtlCol="0" anchor="ctr"/>
          <a:lstStyle>
            <a:lvl1pPr algn="r">
              <a:defRPr sz="1051">
                <a:solidFill>
                  <a:schemeClr val="tx1">
                    <a:alpha val="70000"/>
                  </a:schemeClr>
                </a:solidFill>
              </a:defRPr>
            </a:lvl1pPr>
          </a:lstStyle>
          <a:p>
            <a:fld id="{B2908264-C77C-2E4E-9A2B-146E32B01A0E}" type="datetimeFigureOut">
              <a:rPr lang="en-US" smtClean="0"/>
              <a:t>12/1/2025</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1">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3"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F351C1FC-6657-654F-ABBC-F5F9FEF0BBC1}" type="slidenum">
              <a:rPr lang="en-US" smtClean="0"/>
              <a:t>‹#›</a:t>
            </a:fld>
            <a:endParaRPr lang="en-US"/>
          </a:p>
        </p:txBody>
      </p:sp>
    </p:spTree>
    <p:extLst>
      <p:ext uri="{BB962C8B-B14F-4D97-AF65-F5344CB8AC3E}">
        <p14:creationId xmlns:p14="http://schemas.microsoft.com/office/powerpoint/2010/main" val="604864160"/>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ctr" defTabSz="914377"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594" indent="-228594" algn="l" defTabSz="914377"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189"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783"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377"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2971"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30"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276"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09"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28"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doi.org/10.1016/j.ohx.2023.e00435"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3ED03601-4724-4293-A32A-3A0879C5D4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12192000" cy="6858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3" name="Rectangle 1032">
            <a:extLst>
              <a:ext uri="{FF2B5EF4-FFF2-40B4-BE49-F238E27FC236}">
                <a16:creationId xmlns:a16="http://schemas.microsoft.com/office/drawing/2014/main" id="{5E433AC3-E189-483B-9E8C-DFD5D2A186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918509"/>
            <a:ext cx="12192000" cy="19394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D005035-C36C-23FF-33F9-9AF9588887C7}"/>
              </a:ext>
            </a:extLst>
          </p:cNvPr>
          <p:cNvSpPr>
            <a:spLocks noGrp="1"/>
          </p:cNvSpPr>
          <p:nvPr>
            <p:ph type="ctrTitle"/>
          </p:nvPr>
        </p:nvSpPr>
        <p:spPr>
          <a:xfrm>
            <a:off x="1600200" y="4269281"/>
            <a:ext cx="8991600" cy="1264763"/>
          </a:xfrm>
        </p:spPr>
        <p:txBody>
          <a:bodyPr>
            <a:normAutofit/>
          </a:bodyPr>
          <a:lstStyle/>
          <a:p>
            <a:r>
              <a:rPr lang="en-US" sz="3500" dirty="0">
                <a:latin typeface="Times New Roman" panose="02020603050405020304" pitchFamily="18" charset="0"/>
                <a:ea typeface="Aptos" panose="020B0004020202020204" pitchFamily="34" charset="0"/>
              </a:rPr>
              <a:t>Tank Controller PCB Redesign</a:t>
            </a:r>
            <a:endParaRPr lang="en-US" sz="3500" dirty="0"/>
          </a:p>
        </p:txBody>
      </p:sp>
      <p:sp>
        <p:nvSpPr>
          <p:cNvPr id="3" name="Subtitle 2">
            <a:extLst>
              <a:ext uri="{FF2B5EF4-FFF2-40B4-BE49-F238E27FC236}">
                <a16:creationId xmlns:a16="http://schemas.microsoft.com/office/drawing/2014/main" id="{BF6CC4C7-8183-5189-B32B-8A7195260DD0}"/>
              </a:ext>
            </a:extLst>
          </p:cNvPr>
          <p:cNvSpPr>
            <a:spLocks noGrp="1"/>
          </p:cNvSpPr>
          <p:nvPr>
            <p:ph type="subTitle" idx="1"/>
          </p:nvPr>
        </p:nvSpPr>
        <p:spPr>
          <a:xfrm>
            <a:off x="2695195" y="5688536"/>
            <a:ext cx="6801612" cy="536125"/>
          </a:xfrm>
        </p:spPr>
        <p:txBody>
          <a:bodyPr>
            <a:normAutofit/>
          </a:bodyPr>
          <a:lstStyle/>
          <a:p>
            <a:r>
              <a:rPr lang="en-US" sz="2500" dirty="0">
                <a:solidFill>
                  <a:srgbClr val="FFFFFF"/>
                </a:solidFill>
              </a:rPr>
              <a:t>By Jair Cordova</a:t>
            </a:r>
          </a:p>
        </p:txBody>
      </p:sp>
      <p:pic>
        <p:nvPicPr>
          <p:cNvPr id="1026" name="Picture 2" descr="A black and white logo&#10;&#10;Description automatically generated">
            <a:extLst>
              <a:ext uri="{FF2B5EF4-FFF2-40B4-BE49-F238E27FC236}">
                <a16:creationId xmlns:a16="http://schemas.microsoft.com/office/drawing/2014/main" id="{A5DF4744-FF78-839F-525D-30ED2E366F9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89126" y="640079"/>
            <a:ext cx="4013751" cy="3301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1428174"/>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40335-DD29-2BA7-F931-6E1CB6251F7C}"/>
              </a:ext>
            </a:extLst>
          </p:cNvPr>
          <p:cNvSpPr>
            <a:spLocks noGrp="1"/>
          </p:cNvSpPr>
          <p:nvPr>
            <p:ph type="title"/>
          </p:nvPr>
        </p:nvSpPr>
        <p:spPr/>
        <p:txBody>
          <a:bodyPr>
            <a:normAutofit/>
          </a:bodyPr>
          <a:lstStyle/>
          <a:p>
            <a:r>
              <a:rPr lang="en-US" sz="3500" dirty="0"/>
              <a:t>References</a:t>
            </a:r>
          </a:p>
        </p:txBody>
      </p:sp>
      <p:sp>
        <p:nvSpPr>
          <p:cNvPr id="3" name="Content Placeholder 2">
            <a:extLst>
              <a:ext uri="{FF2B5EF4-FFF2-40B4-BE49-F238E27FC236}">
                <a16:creationId xmlns:a16="http://schemas.microsoft.com/office/drawing/2014/main" id="{17A63457-852B-45A5-13A6-CE5AE0BDD656}"/>
              </a:ext>
            </a:extLst>
          </p:cNvPr>
          <p:cNvSpPr>
            <a:spLocks noGrp="1"/>
          </p:cNvSpPr>
          <p:nvPr>
            <p:ph idx="1"/>
          </p:nvPr>
        </p:nvSpPr>
        <p:spPr>
          <a:xfrm>
            <a:off x="778042" y="2566138"/>
            <a:ext cx="10635916" cy="3777915"/>
          </a:xfrm>
        </p:spPr>
        <p:txBody>
          <a:bodyPr>
            <a:noAutofit/>
          </a:bodyPr>
          <a:lstStyle/>
          <a:p>
            <a:pPr marL="0" marR="0" indent="0">
              <a:buNone/>
            </a:pPr>
            <a:r>
              <a:rPr lang="en-US" sz="2500" dirty="0">
                <a:effectLst/>
                <a:latin typeface="Times New Roman" panose="02020603050405020304" pitchFamily="18" charset="0"/>
                <a:ea typeface="Times New Roman" panose="02020603050405020304" pitchFamily="18" charset="0"/>
              </a:rPr>
              <a:t>Jones, David L. "PCB design tutorial." </a:t>
            </a:r>
            <a:r>
              <a:rPr lang="en-US" sz="2500" i="1" dirty="0">
                <a:effectLst/>
                <a:latin typeface="Times New Roman" panose="02020603050405020304" pitchFamily="18" charset="0"/>
                <a:ea typeface="Times New Roman" panose="02020603050405020304" pitchFamily="18" charset="0"/>
              </a:rPr>
              <a:t>June 29th</a:t>
            </a:r>
            <a:r>
              <a:rPr lang="en-US" sz="2500" dirty="0">
                <a:effectLst/>
                <a:latin typeface="Times New Roman" panose="02020603050405020304" pitchFamily="18" charset="0"/>
                <a:ea typeface="Times New Roman" panose="02020603050405020304" pitchFamily="18" charset="0"/>
              </a:rPr>
              <a:t> (2004): 3-25.</a:t>
            </a:r>
          </a:p>
          <a:p>
            <a:pPr marL="0" marR="0" indent="0">
              <a:buNone/>
            </a:pPr>
            <a:r>
              <a:rPr lang="en-US" sz="2500" dirty="0" err="1">
                <a:effectLst/>
                <a:latin typeface="Times New Roman" panose="02020603050405020304" pitchFamily="18" charset="0"/>
                <a:ea typeface="Times New Roman" panose="02020603050405020304" pitchFamily="18" charset="0"/>
              </a:rPr>
              <a:t>Onthank</a:t>
            </a:r>
            <a:r>
              <a:rPr lang="en-US" sz="2500" dirty="0">
                <a:effectLst/>
                <a:latin typeface="Times New Roman" panose="02020603050405020304" pitchFamily="18" charset="0"/>
                <a:ea typeface="Times New Roman" panose="02020603050405020304" pitchFamily="18" charset="0"/>
              </a:rPr>
              <a:t>, Kirt L, James Foster, E. Preston Carman Jr, John E. Foster, Monica 	Culler-Juarez, Eliam Calvo, Wesley </a:t>
            </a:r>
            <a:r>
              <a:rPr lang="en-US" sz="2500" dirty="0" err="1">
                <a:effectLst/>
                <a:latin typeface="Times New Roman" panose="02020603050405020304" pitchFamily="18" charset="0"/>
                <a:ea typeface="Times New Roman" panose="02020603050405020304" pitchFamily="18" charset="0"/>
              </a:rPr>
              <a:t>Duerksen</a:t>
            </a:r>
            <a:r>
              <a:rPr lang="en-US" sz="2500" dirty="0">
                <a:effectLst/>
                <a:latin typeface="Times New Roman" panose="02020603050405020304" pitchFamily="18" charset="0"/>
                <a:ea typeface="Times New Roman" panose="02020603050405020304" pitchFamily="18" charset="0"/>
              </a:rPr>
              <a:t>, Trevor </a:t>
            </a:r>
            <a:r>
              <a:rPr lang="en-US" sz="2500" dirty="0" err="1">
                <a:effectLst/>
                <a:latin typeface="Times New Roman" panose="02020603050405020304" pitchFamily="18" charset="0"/>
                <a:ea typeface="Times New Roman" panose="02020603050405020304" pitchFamily="18" charset="0"/>
              </a:rPr>
              <a:t>Natiuk</a:t>
            </a:r>
            <a:r>
              <a:rPr lang="en-US" sz="2500" dirty="0">
                <a:effectLst/>
                <a:latin typeface="Times New Roman" panose="02020603050405020304" pitchFamily="18" charset="0"/>
                <a:ea typeface="Times New Roman" panose="02020603050405020304" pitchFamily="18" charset="0"/>
              </a:rPr>
              <a:t>, and 	Lucas </a:t>
            </a:r>
            <a:r>
              <a:rPr lang="en-US" sz="2500" dirty="0" err="1">
                <a:effectLst/>
                <a:latin typeface="Times New Roman" panose="02020603050405020304" pitchFamily="18" charset="0"/>
                <a:ea typeface="Times New Roman" panose="02020603050405020304" pitchFamily="18" charset="0"/>
              </a:rPr>
              <a:t>Saca</a:t>
            </a:r>
            <a:r>
              <a:rPr lang="en-US" sz="2500" dirty="0">
                <a:effectLst/>
                <a:latin typeface="Times New Roman" panose="02020603050405020304" pitchFamily="18" charset="0"/>
                <a:ea typeface="Times New Roman" panose="02020603050405020304" pitchFamily="18" charset="0"/>
              </a:rPr>
              <a:t>. 2023. “The Open Acidification Tank Controller: An Open-	Source Device for the Control of pH and Temperature in Ocean 	Acidification Experiments.” </a:t>
            </a:r>
            <a:r>
              <a:rPr lang="en-US" sz="2500" dirty="0" err="1">
                <a:effectLst/>
                <a:latin typeface="Times New Roman" panose="02020603050405020304" pitchFamily="18" charset="0"/>
                <a:ea typeface="Times New Roman" panose="02020603050405020304" pitchFamily="18" charset="0"/>
              </a:rPr>
              <a:t>HardwareX</a:t>
            </a:r>
            <a:r>
              <a:rPr lang="en-US" sz="2500" dirty="0">
                <a:effectLst/>
                <a:latin typeface="Times New Roman" panose="02020603050405020304" pitchFamily="18" charset="0"/>
                <a:ea typeface="Times New Roman" panose="02020603050405020304" pitchFamily="18" charset="0"/>
              </a:rPr>
              <a:t> 14. 	</a:t>
            </a:r>
            <a:r>
              <a:rPr lang="en-US" sz="2500" u="sng" dirty="0">
                <a:solidFill>
                  <a:srgbClr val="467886"/>
                </a:solidFill>
                <a:effectLst/>
                <a:latin typeface="Times New Roman" panose="02020603050405020304" pitchFamily="18" charset="0"/>
                <a:ea typeface="Times New Roman" panose="02020603050405020304" pitchFamily="18" charset="0"/>
                <a:hlinkClick r:id="rId3"/>
              </a:rPr>
              <a:t>https://doi.org/10.1016/j.ohx.2023.e00435</a:t>
            </a:r>
            <a:r>
              <a:rPr lang="en-US" sz="2500" dirty="0">
                <a:effectLst/>
                <a:latin typeface="Times New Roman" panose="02020603050405020304" pitchFamily="18" charset="0"/>
                <a:ea typeface="Times New Roman" panose="02020603050405020304" pitchFamily="18" charset="0"/>
              </a:rPr>
              <a:t>.</a:t>
            </a:r>
          </a:p>
          <a:p>
            <a:endParaRPr lang="en-US" sz="2500" dirty="0"/>
          </a:p>
        </p:txBody>
      </p:sp>
    </p:spTree>
    <p:extLst>
      <p:ext uri="{BB962C8B-B14F-4D97-AF65-F5344CB8AC3E}">
        <p14:creationId xmlns:p14="http://schemas.microsoft.com/office/powerpoint/2010/main" val="3498846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F4582-A913-72BF-9064-E151E5AAA6E1}"/>
              </a:ext>
            </a:extLst>
          </p:cNvPr>
          <p:cNvSpPr>
            <a:spLocks noGrp="1"/>
          </p:cNvSpPr>
          <p:nvPr>
            <p:ph type="ctrTitle"/>
          </p:nvPr>
        </p:nvSpPr>
        <p:spPr/>
        <p:txBody>
          <a:bodyPr/>
          <a:lstStyle/>
          <a:p>
            <a:r>
              <a:rPr lang="en-US" dirty="0"/>
              <a:t>Questions?</a:t>
            </a:r>
          </a:p>
        </p:txBody>
      </p:sp>
    </p:spTree>
    <p:extLst>
      <p:ext uri="{BB962C8B-B14F-4D97-AF65-F5344CB8AC3E}">
        <p14:creationId xmlns:p14="http://schemas.microsoft.com/office/powerpoint/2010/main" val="234518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8A8B33-6CD0-A5B4-A6B5-16970E7F1314}"/>
              </a:ext>
            </a:extLst>
          </p:cNvPr>
          <p:cNvSpPr>
            <a:spLocks noGrp="1"/>
          </p:cNvSpPr>
          <p:nvPr>
            <p:ph type="title"/>
          </p:nvPr>
        </p:nvSpPr>
        <p:spPr/>
        <p:txBody>
          <a:bodyPr>
            <a:normAutofit/>
          </a:bodyPr>
          <a:lstStyle/>
          <a:p>
            <a:r>
              <a:rPr lang="en-US" sz="3500" dirty="0"/>
              <a:t>Background</a:t>
            </a:r>
          </a:p>
        </p:txBody>
      </p:sp>
      <p:sp>
        <p:nvSpPr>
          <p:cNvPr id="3" name="Content Placeholder 2">
            <a:extLst>
              <a:ext uri="{FF2B5EF4-FFF2-40B4-BE49-F238E27FC236}">
                <a16:creationId xmlns:a16="http://schemas.microsoft.com/office/drawing/2014/main" id="{D88855D6-FB2D-2405-CAB5-FA13B30D6D19}"/>
              </a:ext>
            </a:extLst>
          </p:cNvPr>
          <p:cNvSpPr>
            <a:spLocks noGrp="1"/>
          </p:cNvSpPr>
          <p:nvPr>
            <p:ph idx="1"/>
          </p:nvPr>
        </p:nvSpPr>
        <p:spPr>
          <a:xfrm>
            <a:off x="2110607" y="2359267"/>
            <a:ext cx="7970786" cy="1188720"/>
          </a:xfrm>
        </p:spPr>
        <p:txBody>
          <a:bodyPr>
            <a:noAutofit/>
          </a:bodyPr>
          <a:lstStyle/>
          <a:p>
            <a:r>
              <a:rPr lang="en-US" sz="2500" dirty="0"/>
              <a:t>What is Ocean Acidification and what are the effects of it?</a:t>
            </a:r>
          </a:p>
          <a:p>
            <a:r>
              <a:rPr lang="en-US" sz="2500" dirty="0"/>
              <a:t>What is Walla Walla University doing to help study this?</a:t>
            </a:r>
          </a:p>
          <a:p>
            <a:endParaRPr lang="en-US" sz="2500" dirty="0"/>
          </a:p>
          <a:p>
            <a:endParaRPr lang="en-US" sz="2500" dirty="0"/>
          </a:p>
        </p:txBody>
      </p:sp>
      <p:pic>
        <p:nvPicPr>
          <p:cNvPr id="2050" name="Picture 2">
            <a:extLst>
              <a:ext uri="{FF2B5EF4-FFF2-40B4-BE49-F238E27FC236}">
                <a16:creationId xmlns:a16="http://schemas.microsoft.com/office/drawing/2014/main" id="{9C5EA0F8-C44E-9B69-B371-27D0A1B67F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0" y="3818009"/>
            <a:ext cx="5080000" cy="240665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D601C35-0977-3AE2-5C35-CC486AE1BE12}"/>
              </a:ext>
            </a:extLst>
          </p:cNvPr>
          <p:cNvSpPr txBox="1"/>
          <p:nvPr/>
        </p:nvSpPr>
        <p:spPr>
          <a:xfrm>
            <a:off x="4482059" y="6224660"/>
            <a:ext cx="3509364" cy="400110"/>
          </a:xfrm>
          <a:prstGeom prst="rect">
            <a:avLst/>
          </a:prstGeom>
          <a:noFill/>
        </p:spPr>
        <p:txBody>
          <a:bodyPr wrap="square" rtlCol="0">
            <a:spAutoFit/>
          </a:bodyPr>
          <a:lstStyle/>
          <a:p>
            <a:r>
              <a:rPr lang="en-US" sz="2000"/>
              <a:t>(Picture by Professor </a:t>
            </a:r>
            <a:r>
              <a:rPr lang="en-US" sz="2000" err="1"/>
              <a:t>Onthank</a:t>
            </a:r>
            <a:r>
              <a:rPr lang="en-US" sz="2000"/>
              <a:t>)</a:t>
            </a:r>
          </a:p>
        </p:txBody>
      </p:sp>
    </p:spTree>
    <p:extLst>
      <p:ext uri="{BB962C8B-B14F-4D97-AF65-F5344CB8AC3E}">
        <p14:creationId xmlns:p14="http://schemas.microsoft.com/office/powerpoint/2010/main" val="4109745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A3877-D174-6BB3-6861-0A47D7A616F5}"/>
              </a:ext>
            </a:extLst>
          </p:cNvPr>
          <p:cNvSpPr>
            <a:spLocks noGrp="1"/>
          </p:cNvSpPr>
          <p:nvPr>
            <p:ph type="title"/>
          </p:nvPr>
        </p:nvSpPr>
        <p:spPr>
          <a:xfrm>
            <a:off x="5445497" y="978778"/>
            <a:ext cx="5925311" cy="1174991"/>
          </a:xfrm>
        </p:spPr>
        <p:txBody>
          <a:bodyPr>
            <a:normAutofit/>
          </a:bodyPr>
          <a:lstStyle/>
          <a:p>
            <a:r>
              <a:rPr lang="en-US" sz="3500" dirty="0">
                <a:latin typeface="Arial" panose="020B0604020202020204" pitchFamily="34" charset="0"/>
              </a:rPr>
              <a:t>motivation</a:t>
            </a:r>
            <a:endParaRPr lang="en-US" sz="3500" dirty="0"/>
          </a:p>
        </p:txBody>
      </p:sp>
      <p:pic>
        <p:nvPicPr>
          <p:cNvPr id="8" name="Picture 7" descr="A close up of a circuit board&#10;&#10;Description automatically generated">
            <a:extLst>
              <a:ext uri="{FF2B5EF4-FFF2-40B4-BE49-F238E27FC236}">
                <a16:creationId xmlns:a16="http://schemas.microsoft.com/office/drawing/2014/main" id="{1BC276AB-A5AD-E750-961A-A52E92A6DE0F}"/>
              </a:ext>
            </a:extLst>
          </p:cNvPr>
          <p:cNvPicPr>
            <a:picLocks noChangeAspect="1"/>
          </p:cNvPicPr>
          <p:nvPr/>
        </p:nvPicPr>
        <p:blipFill>
          <a:blip r:embed="rId3"/>
          <a:srcRect l="9452"/>
          <a:stretch/>
        </p:blipFill>
        <p:spPr>
          <a:xfrm>
            <a:off x="20" y="10"/>
            <a:ext cx="4657325" cy="6857991"/>
          </a:xfrm>
          <a:prstGeom prst="rect">
            <a:avLst/>
          </a:prstGeom>
        </p:spPr>
      </p:pic>
      <p:sp>
        <p:nvSpPr>
          <p:cNvPr id="3" name="Content Placeholder 2">
            <a:extLst>
              <a:ext uri="{FF2B5EF4-FFF2-40B4-BE49-F238E27FC236}">
                <a16:creationId xmlns:a16="http://schemas.microsoft.com/office/drawing/2014/main" id="{A607ADBB-5C17-7B2E-672F-9557535CD98C}"/>
              </a:ext>
            </a:extLst>
          </p:cNvPr>
          <p:cNvSpPr>
            <a:spLocks noGrp="1"/>
          </p:cNvSpPr>
          <p:nvPr>
            <p:ph idx="1"/>
          </p:nvPr>
        </p:nvSpPr>
        <p:spPr>
          <a:xfrm>
            <a:off x="5445497" y="3031805"/>
            <a:ext cx="5752156" cy="2545905"/>
          </a:xfrm>
        </p:spPr>
        <p:txBody>
          <a:bodyPr>
            <a:normAutofit/>
          </a:bodyPr>
          <a:lstStyle/>
          <a:p>
            <a:r>
              <a:rPr lang="en-US" sz="2500" dirty="0"/>
              <a:t>Buck converters used in project are no longer being sold</a:t>
            </a:r>
          </a:p>
          <a:p>
            <a:r>
              <a:rPr lang="en-US" sz="2500" dirty="0"/>
              <a:t>Like to change Arduino Mega 2560 to Raspberry Pi Pico</a:t>
            </a:r>
          </a:p>
          <a:p>
            <a:pPr marL="0" indent="0">
              <a:buNone/>
            </a:pPr>
            <a:r>
              <a:rPr lang="en-US" sz="2500" dirty="0"/>
              <a:t>	</a:t>
            </a:r>
          </a:p>
        </p:txBody>
      </p:sp>
      <p:sp>
        <p:nvSpPr>
          <p:cNvPr id="18" name="TextBox 17">
            <a:extLst>
              <a:ext uri="{FF2B5EF4-FFF2-40B4-BE49-F238E27FC236}">
                <a16:creationId xmlns:a16="http://schemas.microsoft.com/office/drawing/2014/main" id="{5D618C94-29E2-2E33-98EA-EBD9A4217B39}"/>
              </a:ext>
            </a:extLst>
          </p:cNvPr>
          <p:cNvSpPr txBox="1"/>
          <p:nvPr/>
        </p:nvSpPr>
        <p:spPr>
          <a:xfrm>
            <a:off x="4726901" y="6455748"/>
            <a:ext cx="3043003" cy="400110"/>
          </a:xfrm>
          <a:prstGeom prst="rect">
            <a:avLst/>
          </a:prstGeom>
          <a:noFill/>
        </p:spPr>
        <p:txBody>
          <a:bodyPr wrap="square" rtlCol="0">
            <a:spAutoFit/>
          </a:bodyPr>
          <a:lstStyle/>
          <a:p>
            <a:r>
              <a:rPr lang="en-US" sz="2000"/>
              <a:t>(Picture by Jair Cordova)</a:t>
            </a:r>
          </a:p>
        </p:txBody>
      </p:sp>
    </p:spTree>
    <p:extLst>
      <p:ext uri="{BB962C8B-B14F-4D97-AF65-F5344CB8AC3E}">
        <p14:creationId xmlns:p14="http://schemas.microsoft.com/office/powerpoint/2010/main" val="3983563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4EC5D-A3CB-0A4D-434A-EDBB80764EC1}"/>
              </a:ext>
            </a:extLst>
          </p:cNvPr>
          <p:cNvSpPr>
            <a:spLocks noGrp="1"/>
          </p:cNvSpPr>
          <p:nvPr>
            <p:ph type="title"/>
          </p:nvPr>
        </p:nvSpPr>
        <p:spPr>
          <a:xfrm>
            <a:off x="402308" y="563920"/>
            <a:ext cx="3853129" cy="1129525"/>
          </a:xfrm>
        </p:spPr>
        <p:txBody>
          <a:bodyPr>
            <a:noAutofit/>
          </a:bodyPr>
          <a:lstStyle/>
          <a:p>
            <a:r>
              <a:rPr lang="en-US" sz="3500" dirty="0">
                <a:effectLst/>
                <a:latin typeface="Arial" panose="020B0604020202020204" pitchFamily="34" charset="0"/>
              </a:rPr>
              <a:t>objectives</a:t>
            </a:r>
            <a:endParaRPr lang="en-US" sz="3500" dirty="0"/>
          </a:p>
        </p:txBody>
      </p:sp>
      <p:sp>
        <p:nvSpPr>
          <p:cNvPr id="3" name="Content Placeholder 2">
            <a:extLst>
              <a:ext uri="{FF2B5EF4-FFF2-40B4-BE49-F238E27FC236}">
                <a16:creationId xmlns:a16="http://schemas.microsoft.com/office/drawing/2014/main" id="{53EEE0D0-5311-F2EE-CB68-EA9C328A3DA4}"/>
              </a:ext>
            </a:extLst>
          </p:cNvPr>
          <p:cNvSpPr>
            <a:spLocks noGrp="1"/>
          </p:cNvSpPr>
          <p:nvPr>
            <p:ph idx="1"/>
          </p:nvPr>
        </p:nvSpPr>
        <p:spPr>
          <a:xfrm>
            <a:off x="298114" y="1890200"/>
            <a:ext cx="4240316" cy="4174071"/>
          </a:xfrm>
        </p:spPr>
        <p:txBody>
          <a:bodyPr>
            <a:noAutofit/>
          </a:bodyPr>
          <a:lstStyle/>
          <a:p>
            <a:r>
              <a:rPr lang="en-US" sz="2500" dirty="0"/>
              <a:t> Arduino Mega 2560 to Raspberry Pi Pico </a:t>
            </a:r>
          </a:p>
          <a:p>
            <a:r>
              <a:rPr lang="en-US" sz="2500" dirty="0"/>
              <a:t>Swap buck converters with affordable, readily available, and reputable power supply </a:t>
            </a:r>
          </a:p>
          <a:p>
            <a:r>
              <a:rPr lang="en-US" sz="2500" dirty="0"/>
              <a:t>3.5 mm connection for temperature Sensor to BNC connector </a:t>
            </a:r>
          </a:p>
          <a:p>
            <a:r>
              <a:rPr lang="en-US" sz="2500" dirty="0"/>
              <a:t>Emphasis on surface mounted components</a:t>
            </a:r>
          </a:p>
          <a:p>
            <a:endParaRPr lang="en-US" sz="2500" dirty="0"/>
          </a:p>
          <a:p>
            <a:endParaRPr lang="en-US" sz="2500" dirty="0"/>
          </a:p>
        </p:txBody>
      </p:sp>
      <p:sp>
        <p:nvSpPr>
          <p:cNvPr id="10" name="Rectangle 9">
            <a:extLst>
              <a:ext uri="{FF2B5EF4-FFF2-40B4-BE49-F238E27FC236}">
                <a16:creationId xmlns:a16="http://schemas.microsoft.com/office/drawing/2014/main" id="{6515FC82-3453-4CBE-8895-4CCFF33952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4183" y="964693"/>
            <a:ext cx="6885432" cy="4936559"/>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5FD847B-65C0-4027-8DFC-70CB42451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7803" y="1128683"/>
            <a:ext cx="6558192"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F1641D26-5994-7EFD-FB77-16E7A0DE145F}"/>
              </a:ext>
            </a:extLst>
          </p:cNvPr>
          <p:cNvPicPr>
            <a:picLocks/>
          </p:cNvPicPr>
          <p:nvPr/>
        </p:nvPicPr>
        <p:blipFill>
          <a:blip r:embed="rId3"/>
          <a:srcRect t="3812" b="3812"/>
          <a:stretch/>
        </p:blipFill>
        <p:spPr>
          <a:xfrm>
            <a:off x="4901336" y="1128683"/>
            <a:ext cx="6071126" cy="4608576"/>
          </a:xfrm>
          <a:prstGeom prst="rect">
            <a:avLst/>
          </a:prstGeom>
        </p:spPr>
      </p:pic>
    </p:spTree>
    <p:extLst>
      <p:ext uri="{BB962C8B-B14F-4D97-AF65-F5344CB8AC3E}">
        <p14:creationId xmlns:p14="http://schemas.microsoft.com/office/powerpoint/2010/main" val="1222869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BDF8A-7897-B2A8-328B-BBCD9B00117B}"/>
              </a:ext>
            </a:extLst>
          </p:cNvPr>
          <p:cNvSpPr>
            <a:spLocks noGrp="1"/>
          </p:cNvSpPr>
          <p:nvPr>
            <p:ph type="title"/>
          </p:nvPr>
        </p:nvSpPr>
        <p:spPr>
          <a:xfrm>
            <a:off x="804672" y="964692"/>
            <a:ext cx="3066937" cy="1188720"/>
          </a:xfrm>
        </p:spPr>
        <p:txBody>
          <a:bodyPr>
            <a:noAutofit/>
          </a:bodyPr>
          <a:lstStyle/>
          <a:p>
            <a:r>
              <a:rPr lang="en-US" sz="3500" dirty="0">
                <a:effectLst/>
                <a:latin typeface="Arial" panose="020B0604020202020204" pitchFamily="34" charset="0"/>
              </a:rPr>
              <a:t>design approach</a:t>
            </a:r>
            <a:endParaRPr lang="en-US" sz="3500" dirty="0"/>
          </a:p>
        </p:txBody>
      </p:sp>
      <p:sp>
        <p:nvSpPr>
          <p:cNvPr id="3" name="Content Placeholder 2">
            <a:extLst>
              <a:ext uri="{FF2B5EF4-FFF2-40B4-BE49-F238E27FC236}">
                <a16:creationId xmlns:a16="http://schemas.microsoft.com/office/drawing/2014/main" id="{0D83E609-E21E-ED52-290F-D36BC34291D5}"/>
              </a:ext>
            </a:extLst>
          </p:cNvPr>
          <p:cNvSpPr>
            <a:spLocks noGrp="1"/>
          </p:cNvSpPr>
          <p:nvPr>
            <p:ph idx="1"/>
          </p:nvPr>
        </p:nvSpPr>
        <p:spPr>
          <a:xfrm>
            <a:off x="803244" y="2638044"/>
            <a:ext cx="3527318" cy="3263206"/>
          </a:xfrm>
        </p:spPr>
        <p:txBody>
          <a:bodyPr vert="horz" lIns="91440" tIns="45720" rIns="91440" bIns="45720" rtlCol="0">
            <a:noAutofit/>
          </a:bodyPr>
          <a:lstStyle/>
          <a:p>
            <a:r>
              <a:rPr lang="en-US" sz="2500" dirty="0"/>
              <a:t>Different number of pins with different functionalities</a:t>
            </a:r>
          </a:p>
          <a:p>
            <a:r>
              <a:rPr lang="en-US" sz="2500" dirty="0"/>
              <a:t>Different processor input voltage</a:t>
            </a:r>
          </a:p>
          <a:p>
            <a:r>
              <a:rPr lang="en-US" sz="2500" dirty="0"/>
              <a:t>Different logic voltage</a:t>
            </a:r>
          </a:p>
          <a:p>
            <a:r>
              <a:rPr lang="en-US" sz="2500" dirty="0"/>
              <a:t>Replace ethernet and SD card shield</a:t>
            </a:r>
          </a:p>
          <a:p>
            <a:endParaRPr lang="en-US" sz="2500" dirty="0"/>
          </a:p>
        </p:txBody>
      </p:sp>
      <p:sp>
        <p:nvSpPr>
          <p:cNvPr id="9" name="Rectangle 8">
            <a:extLst>
              <a:ext uri="{FF2B5EF4-FFF2-40B4-BE49-F238E27FC236}">
                <a16:creationId xmlns:a16="http://schemas.microsoft.com/office/drawing/2014/main" id="{6515FC82-3453-4CBE-8895-4CCFF33952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4182" y="964692"/>
            <a:ext cx="6885432" cy="49365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5FD847B-65C0-4027-8DFC-70CB42451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7802" y="1128683"/>
            <a:ext cx="6558192"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diagram of a computer system&#10;&#10;Description automatically generated">
            <a:extLst>
              <a:ext uri="{FF2B5EF4-FFF2-40B4-BE49-F238E27FC236}">
                <a16:creationId xmlns:a16="http://schemas.microsoft.com/office/drawing/2014/main" id="{156C4A60-33F1-FEF6-C1D2-1500356EC9A2}"/>
              </a:ext>
            </a:extLst>
          </p:cNvPr>
          <p:cNvPicPr>
            <a:picLocks/>
          </p:cNvPicPr>
          <p:nvPr/>
        </p:nvPicPr>
        <p:blipFill>
          <a:blip r:embed="rId3"/>
          <a:srcRect t="3812" b="3812"/>
          <a:stretch/>
        </p:blipFill>
        <p:spPr>
          <a:xfrm>
            <a:off x="4913417" y="1136625"/>
            <a:ext cx="6046961" cy="4600634"/>
          </a:xfrm>
          <a:prstGeom prst="rect">
            <a:avLst/>
          </a:prstGeom>
        </p:spPr>
      </p:pic>
    </p:spTree>
    <p:extLst>
      <p:ext uri="{BB962C8B-B14F-4D97-AF65-F5344CB8AC3E}">
        <p14:creationId xmlns:p14="http://schemas.microsoft.com/office/powerpoint/2010/main" val="1028077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47813-B6E0-80B2-33BF-8715CB883069}"/>
              </a:ext>
            </a:extLst>
          </p:cNvPr>
          <p:cNvSpPr>
            <a:spLocks noGrp="1"/>
          </p:cNvSpPr>
          <p:nvPr>
            <p:ph type="title"/>
          </p:nvPr>
        </p:nvSpPr>
        <p:spPr/>
        <p:txBody>
          <a:bodyPr>
            <a:normAutofit/>
          </a:bodyPr>
          <a:lstStyle/>
          <a:p>
            <a:r>
              <a:rPr lang="en-US" sz="3500" dirty="0">
                <a:effectLst/>
                <a:latin typeface="Arial" panose="020B0604020202020204" pitchFamily="34" charset="0"/>
              </a:rPr>
              <a:t>resources</a:t>
            </a:r>
            <a:endParaRPr lang="en-US" sz="3500" dirty="0"/>
          </a:p>
        </p:txBody>
      </p:sp>
      <p:sp>
        <p:nvSpPr>
          <p:cNvPr id="3" name="Content Placeholder 2">
            <a:extLst>
              <a:ext uri="{FF2B5EF4-FFF2-40B4-BE49-F238E27FC236}">
                <a16:creationId xmlns:a16="http://schemas.microsoft.com/office/drawing/2014/main" id="{A8DD28F2-F0D4-B79F-4E50-84E89A1A5659}"/>
              </a:ext>
            </a:extLst>
          </p:cNvPr>
          <p:cNvSpPr>
            <a:spLocks noGrp="1"/>
          </p:cNvSpPr>
          <p:nvPr>
            <p:ph idx="1"/>
          </p:nvPr>
        </p:nvSpPr>
        <p:spPr>
          <a:xfrm>
            <a:off x="2473478" y="2898067"/>
            <a:ext cx="3759933" cy="2533931"/>
          </a:xfrm>
        </p:spPr>
        <p:txBody>
          <a:bodyPr vert="horz" lIns="91440" tIns="45720" rIns="91440" bIns="45720" rtlCol="0" anchor="t">
            <a:noAutofit/>
          </a:bodyPr>
          <a:lstStyle/>
          <a:p>
            <a:pPr marL="0" indent="0">
              <a:buNone/>
            </a:pPr>
            <a:r>
              <a:rPr lang="en-US" sz="2800" b="1" dirty="0"/>
              <a:t>Software</a:t>
            </a:r>
          </a:p>
          <a:p>
            <a:r>
              <a:rPr lang="en-US" sz="2500" dirty="0" err="1"/>
              <a:t>KiCad</a:t>
            </a:r>
            <a:endParaRPr lang="en-US" sz="2500" dirty="0"/>
          </a:p>
          <a:p>
            <a:r>
              <a:rPr lang="en-US" sz="2500" dirty="0"/>
              <a:t>Arduino IDE</a:t>
            </a:r>
          </a:p>
          <a:p>
            <a:r>
              <a:rPr lang="en-US" sz="2500" dirty="0"/>
              <a:t>Past Project's files</a:t>
            </a:r>
          </a:p>
        </p:txBody>
      </p:sp>
      <p:sp>
        <p:nvSpPr>
          <p:cNvPr id="5" name="TextBox 4">
            <a:extLst>
              <a:ext uri="{FF2B5EF4-FFF2-40B4-BE49-F238E27FC236}">
                <a16:creationId xmlns:a16="http://schemas.microsoft.com/office/drawing/2014/main" id="{2AF110E7-C8E3-DA89-54E5-C80E91294B4F}"/>
              </a:ext>
            </a:extLst>
          </p:cNvPr>
          <p:cNvSpPr txBox="1"/>
          <p:nvPr/>
        </p:nvSpPr>
        <p:spPr>
          <a:xfrm>
            <a:off x="7277723" y="2898068"/>
            <a:ext cx="3627520" cy="1887696"/>
          </a:xfrm>
          <a:prstGeom prst="rect">
            <a:avLst/>
          </a:prstGeom>
          <a:noFill/>
        </p:spPr>
        <p:txBody>
          <a:bodyPr wrap="square">
            <a:spAutoFit/>
          </a:bodyPr>
          <a:lstStyle/>
          <a:p>
            <a:r>
              <a:rPr lang="en-US" sz="2800" b="1" dirty="0"/>
              <a:t>Hardware</a:t>
            </a:r>
          </a:p>
          <a:p>
            <a:pPr marL="228594" indent="-228594" defTabSz="914377">
              <a:spcBef>
                <a:spcPts val="1000"/>
              </a:spcBef>
              <a:buClr>
                <a:srgbClr val="9BAFB5"/>
              </a:buClr>
              <a:buFont typeface="Arial" panose="020B0604020202020204" pitchFamily="34" charset="0"/>
              <a:buChar char="•"/>
              <a:defRPr/>
            </a:pPr>
            <a:r>
              <a:rPr lang="en-US" sz="2500" dirty="0">
                <a:solidFill>
                  <a:srgbClr val="000000">
                    <a:lumMod val="85000"/>
                    <a:lumOff val="15000"/>
                  </a:srgbClr>
                </a:solidFill>
                <a:latin typeface="Gill Sans MT" panose="020B0502020104020203"/>
              </a:rPr>
              <a:t>Digi-Key</a:t>
            </a:r>
          </a:p>
          <a:p>
            <a:pPr marL="228594" indent="-228594" defTabSz="914377">
              <a:spcBef>
                <a:spcPts val="1000"/>
              </a:spcBef>
              <a:buClr>
                <a:srgbClr val="9BAFB5"/>
              </a:buClr>
              <a:buFont typeface="Arial" panose="020B0604020202020204" pitchFamily="34" charset="0"/>
              <a:buChar char="•"/>
              <a:defRPr/>
            </a:pPr>
            <a:r>
              <a:rPr lang="en-US" sz="2500" dirty="0">
                <a:solidFill>
                  <a:srgbClr val="000000">
                    <a:lumMod val="85000"/>
                    <a:lumOff val="15000"/>
                  </a:srgbClr>
                </a:solidFill>
                <a:latin typeface="Gill Sans MT" panose="020B0502020104020203"/>
              </a:rPr>
              <a:t>Data sheets</a:t>
            </a:r>
          </a:p>
          <a:p>
            <a:endParaRPr lang="en-US" sz="2200" dirty="0"/>
          </a:p>
        </p:txBody>
      </p:sp>
    </p:spTree>
    <p:extLst>
      <p:ext uri="{BB962C8B-B14F-4D97-AF65-F5344CB8AC3E}">
        <p14:creationId xmlns:p14="http://schemas.microsoft.com/office/powerpoint/2010/main" val="2337514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3541C-9F69-5B92-ACC0-E0811ED88544}"/>
              </a:ext>
            </a:extLst>
          </p:cNvPr>
          <p:cNvSpPr>
            <a:spLocks noGrp="1"/>
          </p:cNvSpPr>
          <p:nvPr>
            <p:ph type="title"/>
          </p:nvPr>
        </p:nvSpPr>
        <p:spPr/>
        <p:txBody>
          <a:bodyPr>
            <a:normAutofit/>
          </a:bodyPr>
          <a:lstStyle/>
          <a:p>
            <a:r>
              <a:rPr lang="en-US" sz="3500" dirty="0">
                <a:effectLst/>
                <a:latin typeface="Arial" panose="020B0604020202020204" pitchFamily="34" charset="0"/>
              </a:rPr>
              <a:t>Codes and standards</a:t>
            </a:r>
            <a:endParaRPr lang="en-US" sz="3500" dirty="0"/>
          </a:p>
        </p:txBody>
      </p:sp>
      <p:sp>
        <p:nvSpPr>
          <p:cNvPr id="3" name="Content Placeholder 2">
            <a:extLst>
              <a:ext uri="{FF2B5EF4-FFF2-40B4-BE49-F238E27FC236}">
                <a16:creationId xmlns:a16="http://schemas.microsoft.com/office/drawing/2014/main" id="{0CAE0E55-BEA2-F56B-5D9A-6220C77B8607}"/>
              </a:ext>
            </a:extLst>
          </p:cNvPr>
          <p:cNvSpPr>
            <a:spLocks noGrp="1"/>
          </p:cNvSpPr>
          <p:nvPr>
            <p:ph idx="1"/>
          </p:nvPr>
        </p:nvSpPr>
        <p:spPr>
          <a:xfrm>
            <a:off x="2231135" y="2638046"/>
            <a:ext cx="8484087" cy="3101983"/>
          </a:xfrm>
        </p:spPr>
        <p:txBody>
          <a:bodyPr>
            <a:normAutofit/>
          </a:bodyPr>
          <a:lstStyle/>
          <a:p>
            <a:pPr marL="0" indent="0">
              <a:buNone/>
            </a:pPr>
            <a:r>
              <a:rPr lang="en-US" sz="2800" b="1" dirty="0"/>
              <a:t>IPC-2221: </a:t>
            </a:r>
          </a:p>
          <a:p>
            <a:pPr>
              <a:buClr>
                <a:srgbClr val="9BAFB5"/>
              </a:buClr>
              <a:defRPr/>
            </a:pPr>
            <a:r>
              <a:rPr lang="en-US" sz="2500" dirty="0">
                <a:solidFill>
                  <a:srgbClr val="000000">
                    <a:lumMod val="85000"/>
                    <a:lumOff val="15000"/>
                  </a:srgbClr>
                </a:solidFill>
                <a:latin typeface="Gill Sans MT" panose="020B0502020104020203"/>
              </a:rPr>
              <a:t>Published by the Association of Connecting Electronics Industries (IPC)</a:t>
            </a:r>
            <a:endParaRPr lang="en-US" sz="2500" dirty="0"/>
          </a:p>
          <a:p>
            <a:r>
              <a:rPr lang="en-US" sz="2500" dirty="0"/>
              <a:t>Includes codes and standards for PCBs and their electrical Safety</a:t>
            </a:r>
          </a:p>
          <a:p>
            <a:pPr marL="0" indent="0">
              <a:buNone/>
            </a:pPr>
            <a:endParaRPr lang="en-US" sz="2500" dirty="0"/>
          </a:p>
          <a:p>
            <a:endParaRPr lang="en-US" sz="2500" dirty="0"/>
          </a:p>
        </p:txBody>
      </p:sp>
    </p:spTree>
    <p:extLst>
      <p:ext uri="{BB962C8B-B14F-4D97-AF65-F5344CB8AC3E}">
        <p14:creationId xmlns:p14="http://schemas.microsoft.com/office/powerpoint/2010/main" val="34659041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549DD-EE8B-1BE4-D37A-7C8C3CD2FAC9}"/>
              </a:ext>
            </a:extLst>
          </p:cNvPr>
          <p:cNvSpPr>
            <a:spLocks noGrp="1"/>
          </p:cNvSpPr>
          <p:nvPr>
            <p:ph type="title"/>
          </p:nvPr>
        </p:nvSpPr>
        <p:spPr>
          <a:xfrm>
            <a:off x="2231136" y="697220"/>
            <a:ext cx="7729728" cy="1188720"/>
          </a:xfrm>
        </p:spPr>
        <p:txBody>
          <a:bodyPr>
            <a:normAutofit/>
          </a:bodyPr>
          <a:lstStyle/>
          <a:p>
            <a:r>
              <a:rPr lang="en-US" sz="3500" dirty="0"/>
              <a:t>Constraints and Impacts</a:t>
            </a:r>
          </a:p>
        </p:txBody>
      </p:sp>
      <p:sp>
        <p:nvSpPr>
          <p:cNvPr id="3" name="Content Placeholder 2">
            <a:extLst>
              <a:ext uri="{FF2B5EF4-FFF2-40B4-BE49-F238E27FC236}">
                <a16:creationId xmlns:a16="http://schemas.microsoft.com/office/drawing/2014/main" id="{BA713708-7489-2F07-32BA-072D96546D04}"/>
              </a:ext>
            </a:extLst>
          </p:cNvPr>
          <p:cNvSpPr>
            <a:spLocks noGrp="1"/>
          </p:cNvSpPr>
          <p:nvPr>
            <p:ph idx="1"/>
          </p:nvPr>
        </p:nvSpPr>
        <p:spPr>
          <a:xfrm>
            <a:off x="1213705" y="2204927"/>
            <a:ext cx="3963602" cy="3487534"/>
          </a:xfrm>
        </p:spPr>
        <p:txBody>
          <a:bodyPr vert="horz" lIns="91440" tIns="45720" rIns="91440" bIns="45720" rtlCol="0" anchor="t">
            <a:noAutofit/>
          </a:bodyPr>
          <a:lstStyle/>
          <a:p>
            <a:pPr marL="0" indent="0">
              <a:buNone/>
            </a:pPr>
            <a:r>
              <a:rPr lang="en-US" sz="2800" b="1" dirty="0"/>
              <a:t>Constraints</a:t>
            </a:r>
          </a:p>
          <a:p>
            <a:r>
              <a:rPr lang="en-US" sz="2500" dirty="0"/>
              <a:t>Components available and it’s supply longevity</a:t>
            </a:r>
          </a:p>
          <a:p>
            <a:r>
              <a:rPr lang="en-US" sz="2500" dirty="0"/>
              <a:t>Cost</a:t>
            </a:r>
          </a:p>
          <a:p>
            <a:r>
              <a:rPr lang="en-US" sz="2500" dirty="0"/>
              <a:t>Electrical Safety</a:t>
            </a:r>
          </a:p>
          <a:p>
            <a:r>
              <a:rPr lang="en-US" sz="2500" dirty="0"/>
              <a:t>Simplicity to end user</a:t>
            </a:r>
          </a:p>
          <a:p>
            <a:endParaRPr lang="en-US" sz="2500" dirty="0"/>
          </a:p>
        </p:txBody>
      </p:sp>
      <p:sp>
        <p:nvSpPr>
          <p:cNvPr id="5" name="TextBox 4">
            <a:extLst>
              <a:ext uri="{FF2B5EF4-FFF2-40B4-BE49-F238E27FC236}">
                <a16:creationId xmlns:a16="http://schemas.microsoft.com/office/drawing/2014/main" id="{21E92AF8-60CB-0585-F848-1F32F29F2D2B}"/>
              </a:ext>
            </a:extLst>
          </p:cNvPr>
          <p:cNvSpPr txBox="1"/>
          <p:nvPr/>
        </p:nvSpPr>
        <p:spPr>
          <a:xfrm>
            <a:off x="6622015" y="2204927"/>
            <a:ext cx="4664683" cy="4626908"/>
          </a:xfrm>
          <a:prstGeom prst="rect">
            <a:avLst/>
          </a:prstGeom>
          <a:noFill/>
        </p:spPr>
        <p:txBody>
          <a:bodyPr wrap="square">
            <a:spAutoFit/>
          </a:bodyPr>
          <a:lstStyle/>
          <a:p>
            <a:pPr marL="0" marR="0" lvl="0" indent="0" algn="l" defTabSz="914377" rtl="0" eaLnBrk="1" fontAlgn="auto" latinLnBrk="0" hangingPunct="1">
              <a:lnSpc>
                <a:spcPct val="100000"/>
              </a:lnSpc>
              <a:spcBef>
                <a:spcPts val="1000"/>
              </a:spcBef>
              <a:spcAft>
                <a:spcPts val="0"/>
              </a:spcAft>
              <a:buClr>
                <a:srgbClr val="9BAFB5"/>
              </a:buClr>
              <a:buSzTx/>
              <a:buFont typeface="Arial" panose="020B0604020202020204" pitchFamily="34" charset="0"/>
              <a:buNone/>
              <a:tabLst/>
              <a:defRPr/>
            </a:pPr>
            <a:r>
              <a:rPr kumimoji="0" lang="en-US" sz="2800" b="1" i="0" u="none" strike="noStrike" kern="1200" cap="none" spc="0" normalizeH="0" baseline="0" noProof="0" dirty="0">
                <a:ln>
                  <a:noFill/>
                </a:ln>
                <a:solidFill>
                  <a:srgbClr val="000000">
                    <a:lumMod val="85000"/>
                    <a:lumOff val="15000"/>
                  </a:srgbClr>
                </a:solidFill>
                <a:effectLst/>
                <a:uLnTx/>
                <a:uFillTx/>
                <a:latin typeface="Gill Sans MT" panose="020B0502020104020203"/>
                <a:ea typeface="+mn-ea"/>
                <a:cs typeface="+mn-cs"/>
              </a:rPr>
              <a:t>Impacts</a:t>
            </a:r>
          </a:p>
          <a:p>
            <a:pPr marL="228594" marR="0" lvl="0" indent="-228594" algn="l" defTabSz="914377" rtl="0" eaLnBrk="1" fontAlgn="auto" latinLnBrk="0" hangingPunct="1">
              <a:lnSpc>
                <a:spcPct val="100000"/>
              </a:lnSpc>
              <a:spcBef>
                <a:spcPts val="1000"/>
              </a:spcBef>
              <a:spcAft>
                <a:spcPts val="0"/>
              </a:spcAft>
              <a:buClr>
                <a:srgbClr val="9BAFB5"/>
              </a:buClr>
              <a:buSzTx/>
              <a:buFont typeface="Arial" panose="020B0604020202020204" pitchFamily="34" charset="0"/>
              <a:buChar char="•"/>
              <a:tabLst/>
              <a:defRPr/>
            </a:pPr>
            <a:r>
              <a:rPr kumimoji="0" lang="en-US" sz="2500" b="0" i="0" u="none" strike="noStrike" kern="1200" cap="none" spc="0" normalizeH="0" baseline="0" noProof="0" dirty="0">
                <a:ln>
                  <a:noFill/>
                </a:ln>
                <a:solidFill>
                  <a:srgbClr val="000000">
                    <a:lumMod val="85000"/>
                    <a:lumOff val="15000"/>
                  </a:srgbClr>
                </a:solidFill>
                <a:effectLst/>
                <a:uLnTx/>
                <a:uFillTx/>
                <a:latin typeface="Gill Sans MT" panose="020B0502020104020203"/>
                <a:ea typeface="+mn-ea"/>
                <a:cs typeface="+mn-cs"/>
              </a:rPr>
              <a:t>Understand effects of </a:t>
            </a:r>
            <a:r>
              <a:rPr kumimoji="0" lang="en-US" sz="2500" b="0" i="0" u="none" strike="noStrike" kern="1200" cap="none" spc="0" normalizeH="0" baseline="0" noProof="0" dirty="0">
                <a:ln>
                  <a:noFill/>
                </a:ln>
                <a:solidFill>
                  <a:srgbClr val="000000">
                    <a:lumMod val="85000"/>
                    <a:lumOff val="15000"/>
                  </a:srgbClr>
                </a:solidFill>
                <a:effectLst/>
                <a:uLnTx/>
                <a:uFillTx/>
                <a:latin typeface="Gill Sans MT" panose="020B0502020104020203"/>
                <a:ea typeface="+mn-lt"/>
                <a:cs typeface="+mn-lt"/>
              </a:rPr>
              <a:t>ocean acidification better</a:t>
            </a:r>
          </a:p>
          <a:p>
            <a:pPr marL="228594" marR="0" lvl="0" indent="-228594" algn="l" defTabSz="914377" rtl="0" eaLnBrk="1" fontAlgn="auto" latinLnBrk="0" hangingPunct="1">
              <a:lnSpc>
                <a:spcPct val="100000"/>
              </a:lnSpc>
              <a:spcBef>
                <a:spcPts val="1000"/>
              </a:spcBef>
              <a:spcAft>
                <a:spcPts val="0"/>
              </a:spcAft>
              <a:buClr>
                <a:srgbClr val="9BAFB5"/>
              </a:buClr>
              <a:buSzTx/>
              <a:buFont typeface="Arial" panose="020B0604020202020204" pitchFamily="34" charset="0"/>
              <a:buChar char="•"/>
              <a:tabLst/>
              <a:defRPr/>
            </a:pPr>
            <a:r>
              <a:rPr lang="en-US" sz="2500" dirty="0">
                <a:solidFill>
                  <a:srgbClr val="000000">
                    <a:lumMod val="85000"/>
                    <a:lumOff val="15000"/>
                  </a:srgbClr>
                </a:solidFill>
                <a:latin typeface="Gill Sans MT" panose="020B0502020104020203"/>
                <a:ea typeface="+mn-lt"/>
                <a:cs typeface="+mn-lt"/>
              </a:rPr>
              <a:t>Allows long term hands on experience for students on Rosario Campus </a:t>
            </a:r>
            <a:endParaRPr kumimoji="0" lang="en-US" sz="2500" b="0" i="0" u="none" strike="noStrike" kern="1200" cap="none" spc="0" normalizeH="0" baseline="0" noProof="0" dirty="0">
              <a:ln>
                <a:noFill/>
              </a:ln>
              <a:solidFill>
                <a:srgbClr val="000000">
                  <a:lumMod val="85000"/>
                  <a:lumOff val="15000"/>
                </a:srgbClr>
              </a:solidFill>
              <a:effectLst/>
              <a:uLnTx/>
              <a:uFillTx/>
              <a:latin typeface="Gill Sans MT" panose="020B0502020104020203"/>
              <a:ea typeface="+mn-ea"/>
              <a:cs typeface="+mn-cs"/>
            </a:endParaRPr>
          </a:p>
          <a:p>
            <a:pPr marL="228594" marR="0" lvl="0" indent="-228594" algn="l" defTabSz="914377" rtl="0" eaLnBrk="1" fontAlgn="auto" latinLnBrk="0" hangingPunct="1">
              <a:lnSpc>
                <a:spcPct val="100000"/>
              </a:lnSpc>
              <a:spcBef>
                <a:spcPts val="1000"/>
              </a:spcBef>
              <a:spcAft>
                <a:spcPts val="0"/>
              </a:spcAft>
              <a:buClr>
                <a:srgbClr val="9BAFB5"/>
              </a:buClr>
              <a:buSzTx/>
              <a:buFont typeface="Arial" panose="020B0604020202020204" pitchFamily="34" charset="0"/>
              <a:buChar char="•"/>
              <a:tabLst/>
              <a:defRPr/>
            </a:pPr>
            <a:r>
              <a:rPr kumimoji="0" lang="en-US" sz="2500" b="0" i="0" u="none" strike="noStrike" kern="1200" cap="none" spc="0" normalizeH="0" baseline="0" noProof="0" dirty="0">
                <a:ln>
                  <a:noFill/>
                </a:ln>
                <a:solidFill>
                  <a:srgbClr val="000000">
                    <a:lumMod val="85000"/>
                    <a:lumOff val="15000"/>
                  </a:srgbClr>
                </a:solidFill>
                <a:effectLst/>
                <a:uLnTx/>
                <a:uFillTx/>
                <a:latin typeface="Gill Sans MT" panose="020B0502020104020203"/>
                <a:ea typeface="+mn-ea"/>
                <a:cs typeface="+mn-cs"/>
              </a:rPr>
              <a:t>Gives more researcher access to professional testing equipment </a:t>
            </a:r>
          </a:p>
          <a:p>
            <a:pPr marL="228594" marR="0" lvl="0" indent="-228594" algn="l" defTabSz="914377" rtl="0" eaLnBrk="1" fontAlgn="auto" latinLnBrk="0" hangingPunct="1">
              <a:lnSpc>
                <a:spcPct val="100000"/>
              </a:lnSpc>
              <a:spcBef>
                <a:spcPts val="1000"/>
              </a:spcBef>
              <a:spcAft>
                <a:spcPts val="0"/>
              </a:spcAft>
              <a:buClr>
                <a:srgbClr val="9BAFB5"/>
              </a:buClr>
              <a:buSzTx/>
              <a:buFont typeface="Arial" panose="020B0604020202020204" pitchFamily="34" charset="0"/>
              <a:buChar char="•"/>
              <a:tabLst/>
              <a:defRPr/>
            </a:pPr>
            <a:endParaRPr kumimoji="0" lang="en-US" sz="2500" b="0" i="0" u="none" strike="noStrike" kern="1200" cap="none" spc="0" normalizeH="0" baseline="0" noProof="0" dirty="0">
              <a:ln>
                <a:noFill/>
              </a:ln>
              <a:solidFill>
                <a:srgbClr val="000000">
                  <a:lumMod val="85000"/>
                  <a:lumOff val="15000"/>
                </a:srgbClr>
              </a:solidFill>
              <a:effectLst/>
              <a:uLnTx/>
              <a:uFillTx/>
              <a:latin typeface="Gill Sans MT" panose="020B0502020104020203"/>
              <a:ea typeface="+mn-ea"/>
              <a:cs typeface="+mn-cs"/>
            </a:endParaRPr>
          </a:p>
          <a:p>
            <a:pPr marL="228594" marR="0" lvl="0" indent="-228594" algn="l" defTabSz="914377" rtl="0" eaLnBrk="1" fontAlgn="auto" latinLnBrk="0" hangingPunct="1">
              <a:lnSpc>
                <a:spcPct val="100000"/>
              </a:lnSpc>
              <a:spcBef>
                <a:spcPts val="1000"/>
              </a:spcBef>
              <a:spcAft>
                <a:spcPts val="0"/>
              </a:spcAft>
              <a:buClr>
                <a:srgbClr val="9BAFB5"/>
              </a:buClr>
              <a:buSzTx/>
              <a:buFont typeface="Arial" panose="020B0604020202020204" pitchFamily="34" charset="0"/>
              <a:buChar char="•"/>
              <a:tabLst/>
              <a:defRPr/>
            </a:pPr>
            <a:endParaRPr kumimoji="0" lang="en-US" sz="2500" b="0" i="0" u="none" strike="noStrike" kern="1200" cap="none" spc="0" normalizeH="0" baseline="0" noProof="0" dirty="0">
              <a:ln>
                <a:noFill/>
              </a:ln>
              <a:solidFill>
                <a:srgbClr val="000000">
                  <a:lumMod val="85000"/>
                  <a:lumOff val="15000"/>
                </a:srgbClr>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3402727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1B2C0-F1C7-921D-996F-8A198544335A}"/>
              </a:ext>
            </a:extLst>
          </p:cNvPr>
          <p:cNvSpPr>
            <a:spLocks noGrp="1"/>
          </p:cNvSpPr>
          <p:nvPr>
            <p:ph type="title"/>
          </p:nvPr>
        </p:nvSpPr>
        <p:spPr/>
        <p:txBody>
          <a:bodyPr>
            <a:normAutofit/>
          </a:bodyPr>
          <a:lstStyle/>
          <a:p>
            <a:r>
              <a:rPr lang="en-US" sz="3500" dirty="0">
                <a:effectLst/>
                <a:latin typeface="Arial" panose="020B0604020202020204" pitchFamily="34" charset="0"/>
              </a:rPr>
              <a:t>schedule</a:t>
            </a:r>
            <a:endParaRPr lang="en-US" sz="3500" dirty="0"/>
          </a:p>
        </p:txBody>
      </p:sp>
      <p:graphicFrame>
        <p:nvGraphicFramePr>
          <p:cNvPr id="6" name="Content Placeholder 5">
            <a:extLst>
              <a:ext uri="{FF2B5EF4-FFF2-40B4-BE49-F238E27FC236}">
                <a16:creationId xmlns:a16="http://schemas.microsoft.com/office/drawing/2014/main" id="{126FFD77-D407-59EF-1B37-0850CD530FBC}"/>
              </a:ext>
            </a:extLst>
          </p:cNvPr>
          <p:cNvGraphicFramePr>
            <a:graphicFrameLocks noGrp="1"/>
          </p:cNvGraphicFramePr>
          <p:nvPr>
            <p:ph idx="1"/>
            <p:extLst>
              <p:ext uri="{D42A27DB-BD31-4B8C-83A1-F6EECF244321}">
                <p14:modId xmlns:p14="http://schemas.microsoft.com/office/powerpoint/2010/main" val="1345913930"/>
              </p:ext>
            </p:extLst>
          </p:nvPr>
        </p:nvGraphicFramePr>
        <p:xfrm>
          <a:off x="2230439" y="2638425"/>
          <a:ext cx="7731126" cy="3032760"/>
        </p:xfrm>
        <a:graphic>
          <a:graphicData uri="http://schemas.openxmlformats.org/drawingml/2006/table">
            <a:tbl>
              <a:tblPr firstRow="1" bandRow="1">
                <a:tableStyleId>{85BE263C-DBD7-4A20-BB59-AAB30ACAA65A}</a:tableStyleId>
              </a:tblPr>
              <a:tblGrid>
                <a:gridCol w="3865563">
                  <a:extLst>
                    <a:ext uri="{9D8B030D-6E8A-4147-A177-3AD203B41FA5}">
                      <a16:colId xmlns:a16="http://schemas.microsoft.com/office/drawing/2014/main" val="2322573695"/>
                    </a:ext>
                  </a:extLst>
                </a:gridCol>
                <a:gridCol w="3865563">
                  <a:extLst>
                    <a:ext uri="{9D8B030D-6E8A-4147-A177-3AD203B41FA5}">
                      <a16:colId xmlns:a16="http://schemas.microsoft.com/office/drawing/2014/main" val="725822426"/>
                    </a:ext>
                  </a:extLst>
                </a:gridCol>
              </a:tblGrid>
              <a:tr h="370840">
                <a:tc>
                  <a:txBody>
                    <a:bodyPr/>
                    <a:lstStyle/>
                    <a:p>
                      <a:r>
                        <a:rPr lang="en-US" sz="2500"/>
                        <a:t>Term</a:t>
                      </a:r>
                    </a:p>
                  </a:txBody>
                  <a:tcPr/>
                </a:tc>
                <a:tc>
                  <a:txBody>
                    <a:bodyPr/>
                    <a:lstStyle/>
                    <a:p>
                      <a:r>
                        <a:rPr lang="en-US" sz="2500"/>
                        <a:t>Tasks</a:t>
                      </a:r>
                    </a:p>
                  </a:txBody>
                  <a:tcPr/>
                </a:tc>
                <a:extLst>
                  <a:ext uri="{0D108BD9-81ED-4DB2-BD59-A6C34878D82A}">
                    <a16:rowId xmlns:a16="http://schemas.microsoft.com/office/drawing/2014/main" val="3242502498"/>
                  </a:ext>
                </a:extLst>
              </a:tr>
              <a:tr h="370840">
                <a:tc>
                  <a:txBody>
                    <a:bodyPr/>
                    <a:lstStyle/>
                    <a:p>
                      <a:r>
                        <a:rPr lang="en-US" sz="2500" dirty="0"/>
                        <a:t>Fall</a:t>
                      </a:r>
                    </a:p>
                  </a:txBody>
                  <a:tcPr/>
                </a:tc>
                <a:tc>
                  <a:txBody>
                    <a:bodyPr/>
                    <a:lstStyle/>
                    <a:p>
                      <a:r>
                        <a:rPr lang="en-US" sz="2500" dirty="0"/>
                        <a:t>Understand and plan project</a:t>
                      </a:r>
                      <a:endParaRPr lang="en-US" sz="2200" dirty="0"/>
                    </a:p>
                    <a:p>
                      <a:endParaRPr lang="en-US" sz="2500" dirty="0"/>
                    </a:p>
                  </a:txBody>
                  <a:tcPr/>
                </a:tc>
                <a:extLst>
                  <a:ext uri="{0D108BD9-81ED-4DB2-BD59-A6C34878D82A}">
                    <a16:rowId xmlns:a16="http://schemas.microsoft.com/office/drawing/2014/main" val="1107689187"/>
                  </a:ext>
                </a:extLst>
              </a:tr>
              <a:tr h="370840">
                <a:tc>
                  <a:txBody>
                    <a:bodyPr/>
                    <a:lstStyle/>
                    <a:p>
                      <a:r>
                        <a:rPr lang="en-US" sz="2500"/>
                        <a:t>Winter</a:t>
                      </a:r>
                    </a:p>
                  </a:txBody>
                  <a:tcPr/>
                </a:tc>
                <a:tc>
                  <a:txBody>
                    <a:bodyPr/>
                    <a:lstStyle/>
                    <a:p>
                      <a:r>
                        <a:rPr lang="en-US" sz="2500" dirty="0"/>
                        <a:t>Design and Build Board</a:t>
                      </a:r>
                      <a:endParaRPr lang="en-US" sz="2200" dirty="0"/>
                    </a:p>
                    <a:p>
                      <a:endParaRPr lang="en-US" sz="2500" dirty="0"/>
                    </a:p>
                  </a:txBody>
                  <a:tcPr/>
                </a:tc>
                <a:extLst>
                  <a:ext uri="{0D108BD9-81ED-4DB2-BD59-A6C34878D82A}">
                    <a16:rowId xmlns:a16="http://schemas.microsoft.com/office/drawing/2014/main" val="1798889482"/>
                  </a:ext>
                </a:extLst>
              </a:tr>
              <a:tr h="370840">
                <a:tc>
                  <a:txBody>
                    <a:bodyPr/>
                    <a:lstStyle/>
                    <a:p>
                      <a:r>
                        <a:rPr lang="en-US" sz="2500"/>
                        <a:t>Spring</a:t>
                      </a:r>
                    </a:p>
                  </a:txBody>
                  <a:tcPr/>
                </a:tc>
                <a:tc>
                  <a:txBody>
                    <a:bodyPr/>
                    <a:lstStyle/>
                    <a:p>
                      <a:r>
                        <a:rPr lang="en-US" sz="2500" dirty="0"/>
                        <a:t>Test Board </a:t>
                      </a:r>
                      <a:endParaRPr lang="en-US" sz="2200" dirty="0"/>
                    </a:p>
                    <a:p>
                      <a:endParaRPr lang="en-US" sz="2500" dirty="0"/>
                    </a:p>
                  </a:txBody>
                  <a:tcPr/>
                </a:tc>
                <a:extLst>
                  <a:ext uri="{0D108BD9-81ED-4DB2-BD59-A6C34878D82A}">
                    <a16:rowId xmlns:a16="http://schemas.microsoft.com/office/drawing/2014/main" val="3786570352"/>
                  </a:ext>
                </a:extLst>
              </a:tr>
            </a:tbl>
          </a:graphicData>
        </a:graphic>
      </p:graphicFrame>
    </p:spTree>
    <p:extLst>
      <p:ext uri="{BB962C8B-B14F-4D97-AF65-F5344CB8AC3E}">
        <p14:creationId xmlns:p14="http://schemas.microsoft.com/office/powerpoint/2010/main" val="4151207317"/>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TM10001115[[fn=Parcel]]</Template>
  <TotalTime>1597</TotalTime>
  <Words>1504</Words>
  <Application>Microsoft Office PowerPoint</Application>
  <PresentationFormat>Widescreen</PresentationFormat>
  <Paragraphs>134</Paragraphs>
  <Slides>11</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Aptos</vt:lpstr>
      <vt:lpstr>Arial</vt:lpstr>
      <vt:lpstr>Arial,Sans-Serif</vt:lpstr>
      <vt:lpstr>Gill Sans MT</vt:lpstr>
      <vt:lpstr>Symbol</vt:lpstr>
      <vt:lpstr>Times New Roman</vt:lpstr>
      <vt:lpstr>Parcel</vt:lpstr>
      <vt:lpstr>Tank Controller PCB Redesign</vt:lpstr>
      <vt:lpstr>Background</vt:lpstr>
      <vt:lpstr>motivation</vt:lpstr>
      <vt:lpstr>objectives</vt:lpstr>
      <vt:lpstr>design approach</vt:lpstr>
      <vt:lpstr>resources</vt:lpstr>
      <vt:lpstr>Codes and standards</vt:lpstr>
      <vt:lpstr>Constraints and Impacts</vt:lpstr>
      <vt:lpstr>schedule</vt:lpstr>
      <vt:lpstr>References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Jair Cordova</dc:creator>
  <cp:lastModifiedBy>Jair Cordova</cp:lastModifiedBy>
  <cp:revision>2</cp:revision>
  <dcterms:created xsi:type="dcterms:W3CDTF">2024-12-06T06:00:17Z</dcterms:created>
  <dcterms:modified xsi:type="dcterms:W3CDTF">2025-12-01T20:10:04Z</dcterms:modified>
</cp:coreProperties>
</file>