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56.png" ContentType="image/png"/>
  <Override PartName="/ppt/media/image31.png" ContentType="image/png"/>
  <Override PartName="/ppt/media/image15.png" ContentType="image/png"/>
  <Override PartName="/ppt/media/image1.png" ContentType="image/png"/>
  <Override PartName="/ppt/media/image65.png" ContentType="image/png"/>
  <Override PartName="/ppt/media/image24.png" ContentType="image/png"/>
  <Override PartName="/ppt/media/image49.png" ContentType="image/png"/>
  <Override PartName="/ppt/media/image58.png" ContentType="image/png"/>
  <Override PartName="/ppt/media/image33.png" ContentType="image/png"/>
  <Override PartName="/ppt/media/image17.png" ContentType="image/png"/>
  <Override PartName="/ppt/media/image3.png" ContentType="image/png"/>
  <Override PartName="/ppt/media/image67.png" ContentType="image/png"/>
  <Override PartName="/ppt/media/image37.wmf" ContentType="image/x-wmf"/>
  <Override PartName="/ppt/media/image42.png" ContentType="image/png"/>
  <Override PartName="/ppt/media/image26.png" ContentType="image/png"/>
  <Override PartName="/ppt/media/image51.png" ContentType="image/png"/>
  <Override PartName="/ppt/media/image35.png" ContentType="image/png"/>
  <Override PartName="/ppt/media/image10.png" ContentType="image/png"/>
  <Override PartName="/ppt/media/image19.png" ContentType="image/png"/>
  <Override PartName="/ppt/media/image60.png" ContentType="image/png"/>
  <Override PartName="/ppt/media/image5.png" ContentType="image/png"/>
  <Override PartName="/ppt/media/image69.png" ContentType="image/png"/>
  <Override PartName="/ppt/media/image39.wmf" ContentType="image/x-wmf"/>
  <Override PartName="/ppt/media/image44.png" ContentType="image/png"/>
  <Override PartName="/ppt/media/image28.png" ContentType="image/png"/>
  <Override PartName="/ppt/media/image53.png" ContentType="image/png"/>
  <Override PartName="/ppt/media/image12.png" ContentType="image/png"/>
  <Override PartName="/ppt/media/image62.png" ContentType="image/png"/>
  <Override PartName="/ppt/media/image7.png" ContentType="image/png"/>
  <Override PartName="/ppt/media/image46.png" ContentType="image/png"/>
  <Override PartName="/ppt/media/image21.png" ContentType="image/png"/>
  <Override PartName="/ppt/media/image71.png" ContentType="image/png"/>
  <Override PartName="/ppt/media/image41.wmf" ContentType="image/x-wmf"/>
  <Override PartName="/ppt/media/image55.png" ContentType="image/png"/>
  <Override PartName="/ppt/media/image30.png" ContentType="image/png"/>
  <Override PartName="/ppt/media/image14.png" ContentType="image/png"/>
  <Override PartName="/ppt/media/image64.png" ContentType="image/png"/>
  <Override PartName="/ppt/media/image9.png" ContentType="image/png"/>
  <Override PartName="/ppt/media/image48.png" ContentType="image/png"/>
  <Override PartName="/ppt/media/image23.png" ContentType="image/png"/>
  <Override PartName="/ppt/media/image57.png" ContentType="image/png"/>
  <Override PartName="/ppt/media/image32.png" ContentType="image/png"/>
  <Override PartName="/ppt/media/image16.png" ContentType="image/png"/>
  <Override PartName="/ppt/media/image2.png" ContentType="image/png"/>
  <Override PartName="/ppt/media/image66.png" ContentType="image/png"/>
  <Override PartName="/ppt/media/image36.wmf" ContentType="image/x-wmf"/>
  <Override PartName="/ppt/media/image25.png" ContentType="image/png"/>
  <Override PartName="/ppt/media/image50.png" ContentType="image/png"/>
  <Override PartName="/ppt/media/image59.png" ContentType="image/png"/>
  <Override PartName="/ppt/media/image34.png" ContentType="image/png"/>
  <Override PartName="/ppt/media/image18.png" ContentType="image/png"/>
  <Override PartName="/ppt/media/image4.png" ContentType="image/png"/>
  <Override PartName="/ppt/media/image68.png" ContentType="image/png"/>
  <Override PartName="/ppt/media/image38.wmf" ContentType="image/x-wmf"/>
  <Override PartName="/ppt/media/image43.png" ContentType="image/png"/>
  <Override PartName="/ppt/media/image27.png" ContentType="image/png"/>
  <Override PartName="/ppt/media/image52.png" ContentType="image/png"/>
  <Override PartName="/ppt/media/image11.png" ContentType="image/png"/>
  <Override PartName="/ppt/media/image61.png" ContentType="image/png"/>
  <Override PartName="/ppt/media/image6.png" ContentType="image/png"/>
  <Override PartName="/ppt/media/image20.png" ContentType="image/png"/>
  <Override PartName="/ppt/media/image45.png" ContentType="image/png"/>
  <Override PartName="/ppt/media/image29.png" ContentType="image/png"/>
  <Override PartName="/ppt/media/image70.png" ContentType="image/png"/>
  <Override PartName="/ppt/media/image40.wmf" ContentType="image/x-wmf"/>
  <Override PartName="/ppt/media/image54.png" ContentType="image/png"/>
  <Override PartName="/ppt/media/image13.png" ContentType="image/png"/>
  <Override PartName="/ppt/media/image63.png" ContentType="image/png"/>
  <Override PartName="/ppt/media/image8.png" ContentType="image/png"/>
  <Override PartName="/ppt/media/image22.png" ContentType="image/png"/>
  <Override PartName="/ppt/media/image47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615181-8151-4131-8171-1181F1B1C1A1}" type="slidenum">
              <a:rPr lang="en-US">
                <a:solidFill>
                  <a:srgbClr val="000000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image" Target="../media/image36.wmf"/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2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9.png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5.png"/><Relationship Id="rId2" Type="http://schemas.openxmlformats.org/officeDocument/2006/relationships/image" Target="../media/image56.png"/><Relationship Id="rId3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7.png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64.png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image" Target="../media/image68.png"/><Relationship Id="rId6" Type="http://schemas.openxmlformats.org/officeDocument/2006/relationships/image" Target="../media/image69.png"/><Relationship Id="rId7" Type="http://schemas.openxmlformats.org/officeDocument/2006/relationships/image" Target="../media/image70.png"/><Relationship Id="rId8" Type="http://schemas.openxmlformats.org/officeDocument/2006/relationships/image" Target="../media/image71.png"/><Relationship Id="rId9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428400" y="86544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                                  </a:t>
            </a:r>
            <a:r>
              <a:rPr lang="en-US"/>
              <a:t>Introduction to Trees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2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914400" y="1487880"/>
            <a:ext cx="1980720" cy="2293200"/>
          </a:xfrm>
          <a:prstGeom prst="rect">
            <a:avLst/>
          </a:prstGeom>
        </p:spPr>
      </p:pic>
      <p:sp>
        <p:nvSpPr>
          <p:cNvPr id="224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225" name="CustomShape 2"/>
          <p:cNvSpPr/>
          <p:nvPr/>
        </p:nvSpPr>
        <p:spPr>
          <a:xfrm>
            <a:off x="846720" y="682920"/>
            <a:ext cx="27230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Mathematical Properties of Trees</a:t>
            </a:r>
            <a:endParaRPr/>
          </a:p>
        </p:txBody>
      </p:sp>
      <p:sp>
        <p:nvSpPr>
          <p:cNvPr id="226" name="CustomShape 3"/>
          <p:cNvSpPr/>
          <p:nvPr/>
        </p:nvSpPr>
        <p:spPr>
          <a:xfrm>
            <a:off x="3279600" y="1066680"/>
            <a:ext cx="5986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Level</a:t>
            </a:r>
            <a:endParaRPr/>
          </a:p>
        </p:txBody>
      </p:sp>
      <p:sp>
        <p:nvSpPr>
          <p:cNvPr id="227" name="CustomShape 4"/>
          <p:cNvSpPr/>
          <p:nvPr/>
        </p:nvSpPr>
        <p:spPr>
          <a:xfrm>
            <a:off x="4271760" y="1066680"/>
            <a:ext cx="10893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Binary Tree</a:t>
            </a:r>
            <a:endParaRPr/>
          </a:p>
        </p:txBody>
      </p:sp>
      <p:sp>
        <p:nvSpPr>
          <p:cNvPr id="228" name="CustomShape 5"/>
          <p:cNvSpPr/>
          <p:nvPr/>
        </p:nvSpPr>
        <p:spPr>
          <a:xfrm>
            <a:off x="5594400" y="1066680"/>
            <a:ext cx="11808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Ternary Tree</a:t>
            </a:r>
            <a:endParaRPr/>
          </a:p>
        </p:txBody>
      </p:sp>
      <p:sp>
        <p:nvSpPr>
          <p:cNvPr id="229" name="CustomShape 6"/>
          <p:cNvSpPr/>
          <p:nvPr/>
        </p:nvSpPr>
        <p:spPr>
          <a:xfrm>
            <a:off x="7119720" y="1066680"/>
            <a:ext cx="10285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m-ary Tree</a:t>
            </a:r>
            <a:endParaRPr/>
          </a:p>
        </p:txBody>
      </p:sp>
      <p:sp>
        <p:nvSpPr>
          <p:cNvPr id="230" name="CustomShape 7"/>
          <p:cNvSpPr/>
          <p:nvPr/>
        </p:nvSpPr>
        <p:spPr>
          <a:xfrm>
            <a:off x="3430800" y="14479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0</a:t>
            </a:r>
            <a:endParaRPr/>
          </a:p>
        </p:txBody>
      </p:sp>
      <p:sp>
        <p:nvSpPr>
          <p:cNvPr id="231" name="CustomShape 8"/>
          <p:cNvSpPr/>
          <p:nvPr/>
        </p:nvSpPr>
        <p:spPr>
          <a:xfrm>
            <a:off x="3430800" y="214524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1</a:t>
            </a:r>
            <a:endParaRPr/>
          </a:p>
        </p:txBody>
      </p:sp>
      <p:sp>
        <p:nvSpPr>
          <p:cNvPr id="232" name="CustomShape 9"/>
          <p:cNvSpPr/>
          <p:nvPr/>
        </p:nvSpPr>
        <p:spPr>
          <a:xfrm>
            <a:off x="3430800" y="283104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2</a:t>
            </a:r>
            <a:endParaRPr/>
          </a:p>
        </p:txBody>
      </p:sp>
      <p:sp>
        <p:nvSpPr>
          <p:cNvPr id="233" name="CustomShape 10"/>
          <p:cNvSpPr/>
          <p:nvPr/>
        </p:nvSpPr>
        <p:spPr>
          <a:xfrm>
            <a:off x="3430800" y="351684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3</a:t>
            </a:r>
            <a:endParaRPr/>
          </a:p>
        </p:txBody>
      </p:sp>
      <p:sp>
        <p:nvSpPr>
          <p:cNvPr id="234" name="CustomShape 11"/>
          <p:cNvSpPr/>
          <p:nvPr/>
        </p:nvSpPr>
        <p:spPr>
          <a:xfrm>
            <a:off x="1839960" y="4114800"/>
            <a:ext cx="239040" cy="5018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35" name="CustomShape 12"/>
          <p:cNvSpPr/>
          <p:nvPr/>
        </p:nvSpPr>
        <p:spPr>
          <a:xfrm>
            <a:off x="3483360" y="4114800"/>
            <a:ext cx="239040" cy="50184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36" name="CustomShape 13"/>
          <p:cNvSpPr/>
          <p:nvPr/>
        </p:nvSpPr>
        <p:spPr>
          <a:xfrm>
            <a:off x="4726080" y="4114800"/>
            <a:ext cx="257400" cy="639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237" name="CustomShape 14"/>
          <p:cNvSpPr/>
          <p:nvPr/>
        </p:nvSpPr>
        <p:spPr>
          <a:xfrm>
            <a:off x="6021720" y="4114800"/>
            <a:ext cx="257400" cy="639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238" name="CustomShape 15"/>
          <p:cNvSpPr/>
          <p:nvPr/>
        </p:nvSpPr>
        <p:spPr>
          <a:xfrm>
            <a:off x="7545600" y="4128480"/>
            <a:ext cx="257400" cy="639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239" name="CustomShape 16"/>
          <p:cNvSpPr/>
          <p:nvPr/>
        </p:nvSpPr>
        <p:spPr>
          <a:xfrm>
            <a:off x="4632120" y="14479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1</a:t>
            </a:r>
            <a:endParaRPr/>
          </a:p>
        </p:txBody>
      </p:sp>
      <p:sp>
        <p:nvSpPr>
          <p:cNvPr id="240" name="CustomShape 17"/>
          <p:cNvSpPr/>
          <p:nvPr/>
        </p:nvSpPr>
        <p:spPr>
          <a:xfrm>
            <a:off x="6003720" y="14479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1</a:t>
            </a:r>
            <a:endParaRPr/>
          </a:p>
        </p:txBody>
      </p:sp>
      <p:sp>
        <p:nvSpPr>
          <p:cNvPr id="241" name="CustomShape 18"/>
          <p:cNvSpPr/>
          <p:nvPr/>
        </p:nvSpPr>
        <p:spPr>
          <a:xfrm>
            <a:off x="7469280" y="14479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1</a:t>
            </a:r>
            <a:endParaRPr/>
          </a:p>
        </p:txBody>
      </p:sp>
      <p:sp>
        <p:nvSpPr>
          <p:cNvPr id="242" name="CustomShape 19"/>
          <p:cNvSpPr/>
          <p:nvPr/>
        </p:nvSpPr>
        <p:spPr>
          <a:xfrm>
            <a:off x="4650120" y="214524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2</a:t>
            </a:r>
            <a:endParaRPr/>
          </a:p>
        </p:txBody>
      </p:sp>
      <p:sp>
        <p:nvSpPr>
          <p:cNvPr id="243" name="CustomShape 20"/>
          <p:cNvSpPr/>
          <p:nvPr/>
        </p:nvSpPr>
        <p:spPr>
          <a:xfrm>
            <a:off x="6003720" y="21337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3</a:t>
            </a:r>
            <a:endParaRPr/>
          </a:p>
        </p:txBody>
      </p:sp>
      <p:sp>
        <p:nvSpPr>
          <p:cNvPr id="244" name="CustomShape 21"/>
          <p:cNvSpPr/>
          <p:nvPr/>
        </p:nvSpPr>
        <p:spPr>
          <a:xfrm>
            <a:off x="7469280" y="21337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m</a:t>
            </a:r>
            <a:endParaRPr/>
          </a:p>
        </p:txBody>
      </p:sp>
      <p:sp>
        <p:nvSpPr>
          <p:cNvPr id="245" name="CustomShape 22"/>
          <p:cNvSpPr/>
          <p:nvPr/>
        </p:nvSpPr>
        <p:spPr>
          <a:xfrm>
            <a:off x="4650120" y="28195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4</a:t>
            </a:r>
            <a:endParaRPr/>
          </a:p>
        </p:txBody>
      </p:sp>
      <p:sp>
        <p:nvSpPr>
          <p:cNvPr id="246" name="CustomShape 23"/>
          <p:cNvSpPr/>
          <p:nvPr/>
        </p:nvSpPr>
        <p:spPr>
          <a:xfrm>
            <a:off x="6003720" y="28195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9</a:t>
            </a:r>
            <a:endParaRPr/>
          </a:p>
        </p:txBody>
      </p:sp>
      <p:sp>
        <p:nvSpPr>
          <p:cNvPr id="247" name="CustomShape 24"/>
          <p:cNvSpPr/>
          <p:nvPr/>
        </p:nvSpPr>
        <p:spPr>
          <a:xfrm>
            <a:off x="7445520" y="2831040"/>
            <a:ext cx="46908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m</a:t>
            </a:r>
            <a:r>
              <a:rPr b="1" lang="en-US" sz="2000">
                <a:solidFill>
                  <a:srgbClr val="000000"/>
                </a:solidFill>
                <a:latin typeface="Courier New"/>
              </a:rPr>
              <a:t>2</a:t>
            </a:r>
            <a:endParaRPr/>
          </a:p>
        </p:txBody>
      </p:sp>
      <p:sp>
        <p:nvSpPr>
          <p:cNvPr id="248" name="CustomShape 25"/>
          <p:cNvSpPr/>
          <p:nvPr/>
        </p:nvSpPr>
        <p:spPr>
          <a:xfrm>
            <a:off x="4650120" y="35053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8</a:t>
            </a:r>
            <a:endParaRPr/>
          </a:p>
        </p:txBody>
      </p:sp>
      <p:sp>
        <p:nvSpPr>
          <p:cNvPr id="249" name="CustomShape 26"/>
          <p:cNvSpPr/>
          <p:nvPr/>
        </p:nvSpPr>
        <p:spPr>
          <a:xfrm>
            <a:off x="5869440" y="3505320"/>
            <a:ext cx="45540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27</a:t>
            </a:r>
            <a:endParaRPr/>
          </a:p>
        </p:txBody>
      </p:sp>
      <p:sp>
        <p:nvSpPr>
          <p:cNvPr id="250" name="CustomShape 27"/>
          <p:cNvSpPr/>
          <p:nvPr/>
        </p:nvSpPr>
        <p:spPr>
          <a:xfrm>
            <a:off x="7445520" y="3486240"/>
            <a:ext cx="46908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m</a:t>
            </a:r>
            <a:r>
              <a:rPr b="1" lang="en-US" sz="2000">
                <a:solidFill>
                  <a:srgbClr val="000000"/>
                </a:solidFill>
                <a:latin typeface="Courier New"/>
              </a:rPr>
              <a:t>3</a:t>
            </a:r>
            <a:endParaRPr/>
          </a:p>
        </p:txBody>
      </p:sp>
      <p:sp>
        <p:nvSpPr>
          <p:cNvPr id="251" name="CustomShape 28"/>
          <p:cNvSpPr/>
          <p:nvPr/>
        </p:nvSpPr>
        <p:spPr>
          <a:xfrm>
            <a:off x="1499400" y="4846320"/>
            <a:ext cx="101160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Times New Roman"/>
              </a:rPr>
              <a:t>In general</a:t>
            </a:r>
            <a:r>
              <a:rPr lang="en-US" sz="1400">
                <a:latin typeface="Times New Roman"/>
              </a:rPr>
              <a:t>:</a:t>
            </a:r>
            <a:endParaRPr/>
          </a:p>
        </p:txBody>
      </p:sp>
      <p:sp>
        <p:nvSpPr>
          <p:cNvPr id="252" name="CustomShape 29"/>
          <p:cNvSpPr/>
          <p:nvPr/>
        </p:nvSpPr>
        <p:spPr>
          <a:xfrm>
            <a:off x="3430800" y="4812120"/>
            <a:ext cx="318240" cy="364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>
                <a:latin typeface="Courier New"/>
              </a:rPr>
              <a:t>h</a:t>
            </a:r>
            <a:endParaRPr/>
          </a:p>
        </p:txBody>
      </p:sp>
      <p:sp>
        <p:nvSpPr>
          <p:cNvPr id="253" name="CustomShape 30"/>
          <p:cNvSpPr/>
          <p:nvPr/>
        </p:nvSpPr>
        <p:spPr>
          <a:xfrm>
            <a:off x="4658400" y="4781520"/>
            <a:ext cx="46908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2</a:t>
            </a:r>
            <a:r>
              <a:rPr b="1" lang="en-US" sz="2000">
                <a:solidFill>
                  <a:srgbClr val="000000"/>
                </a:solidFill>
                <a:latin typeface="Courier New"/>
              </a:rPr>
              <a:t>h</a:t>
            </a:r>
            <a:endParaRPr/>
          </a:p>
        </p:txBody>
      </p:sp>
      <p:sp>
        <p:nvSpPr>
          <p:cNvPr id="254" name="CustomShape 31"/>
          <p:cNvSpPr/>
          <p:nvPr/>
        </p:nvSpPr>
        <p:spPr>
          <a:xfrm>
            <a:off x="5921640" y="4781520"/>
            <a:ext cx="46908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3</a:t>
            </a:r>
            <a:r>
              <a:rPr b="1" lang="en-US" sz="2000">
                <a:solidFill>
                  <a:srgbClr val="000000"/>
                </a:solidFill>
                <a:latin typeface="Courier New"/>
              </a:rPr>
              <a:t>h</a:t>
            </a:r>
            <a:endParaRPr/>
          </a:p>
        </p:txBody>
      </p:sp>
      <p:sp>
        <p:nvSpPr>
          <p:cNvPr id="255" name="CustomShape 32"/>
          <p:cNvSpPr/>
          <p:nvPr/>
        </p:nvSpPr>
        <p:spPr>
          <a:xfrm>
            <a:off x="6629400" y="137160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56" name="CustomShape 33"/>
          <p:cNvSpPr/>
          <p:nvPr/>
        </p:nvSpPr>
        <p:spPr>
          <a:xfrm>
            <a:off x="6629400" y="243828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57" name="CustomShape 34"/>
          <p:cNvSpPr/>
          <p:nvPr/>
        </p:nvSpPr>
        <p:spPr>
          <a:xfrm>
            <a:off x="6629400" y="175248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58" name="CustomShape 35"/>
          <p:cNvSpPr/>
          <p:nvPr/>
        </p:nvSpPr>
        <p:spPr>
          <a:xfrm>
            <a:off x="6629400" y="312408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59" name="CustomShape 36"/>
          <p:cNvSpPr/>
          <p:nvPr/>
        </p:nvSpPr>
        <p:spPr>
          <a:xfrm>
            <a:off x="6629400" y="380988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60" name="CustomShape 37"/>
          <p:cNvSpPr/>
          <p:nvPr/>
        </p:nvSpPr>
        <p:spPr>
          <a:xfrm>
            <a:off x="6629400" y="457200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61" name="CustomShape 38"/>
          <p:cNvSpPr/>
          <p:nvPr/>
        </p:nvSpPr>
        <p:spPr>
          <a:xfrm>
            <a:off x="6629400" y="510552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latin typeface="Times New Roman"/>
              </a:rPr>
              <a:t>.</a:t>
            </a:r>
            <a:endParaRPr/>
          </a:p>
        </p:txBody>
      </p:sp>
      <p:sp>
        <p:nvSpPr>
          <p:cNvPr id="262" name="CustomShape 39"/>
          <p:cNvSpPr/>
          <p:nvPr/>
        </p:nvSpPr>
        <p:spPr>
          <a:xfrm>
            <a:off x="7477560" y="4724280"/>
            <a:ext cx="46908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Courier New"/>
              </a:rPr>
              <a:t>m</a:t>
            </a:r>
            <a:r>
              <a:rPr b="1" lang="en-US" sz="2000">
                <a:solidFill>
                  <a:srgbClr val="000000"/>
                </a:solidFill>
                <a:latin typeface="Courier New"/>
              </a:rPr>
              <a:t>h</a:t>
            </a:r>
            <a:endParaRPr/>
          </a:p>
        </p:txBody>
      </p:sp>
      <p:sp>
        <p:nvSpPr>
          <p:cNvPr id="263" name="CustomShape 40"/>
          <p:cNvSpPr/>
          <p:nvPr/>
        </p:nvSpPr>
        <p:spPr>
          <a:xfrm>
            <a:off x="2457360" y="5407200"/>
            <a:ext cx="19566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Total max no. of nodes:</a:t>
            </a:r>
            <a:endParaRPr/>
          </a:p>
        </p:txBody>
      </p:sp>
      <p:sp>
        <p:nvSpPr>
          <p:cNvPr id="264" name="CustomShape 41"/>
          <p:cNvSpPr/>
          <p:nvPr/>
        </p:nvSpPr>
        <p:spPr>
          <a:xfrm>
            <a:off x="4975560" y="685800"/>
            <a:ext cx="23313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Max no. of Nodes per Level:</a:t>
            </a:r>
            <a:endParaRPr/>
          </a:p>
        </p:txBody>
      </p:sp>
      <p:sp>
        <p:nvSpPr>
          <p:cNvPr id="265" name="CustomShape 42"/>
          <p:cNvSpPr/>
          <p:nvPr/>
        </p:nvSpPr>
        <p:spPr>
          <a:xfrm>
            <a:off x="6629400" y="571500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266" name="CustomShape 43"/>
          <p:cNvSpPr/>
          <p:nvPr/>
        </p:nvSpPr>
        <p:spPr>
          <a:xfrm>
            <a:off x="6629400" y="6553080"/>
            <a:ext cx="380520" cy="50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267" name="CustomShape 44"/>
          <p:cNvSpPr/>
          <p:nvPr/>
        </p:nvSpPr>
        <p:spPr>
          <a:xfrm>
            <a:off x="836640" y="6272640"/>
            <a:ext cx="34606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These formulas may be proved by induction:</a:t>
            </a:r>
            <a:endParaRPr/>
          </a:p>
        </p:txBody>
      </p:sp>
      <p:pic>
        <p:nvPicPr>
          <p:cNvPr descr="" id="26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4610160" y="5156280"/>
            <a:ext cx="723960" cy="863640"/>
          </a:xfrm>
          <a:prstGeom prst="rect">
            <a:avLst/>
          </a:prstGeom>
        </p:spPr>
      </p:pic>
      <p:pic>
        <p:nvPicPr>
          <p:cNvPr descr="" id="26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5905440" y="5181480"/>
            <a:ext cx="723960" cy="863640"/>
          </a:xfrm>
          <a:prstGeom prst="rect">
            <a:avLst/>
          </a:prstGeom>
        </p:spPr>
      </p:pic>
      <p:pic>
        <p:nvPicPr>
          <p:cNvPr descr="" id="270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7416720" y="5181480"/>
            <a:ext cx="800280" cy="863640"/>
          </a:xfrm>
          <a:prstGeom prst="rect">
            <a:avLst/>
          </a:prstGeom>
        </p:spPr>
      </p:pic>
      <p:pic>
        <p:nvPicPr>
          <p:cNvPr descr="" id="271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4292640" y="6197760"/>
            <a:ext cx="1028880" cy="419040"/>
          </a:xfrm>
          <a:prstGeom prst="rect">
            <a:avLst/>
          </a:prstGeom>
        </p:spPr>
      </p:pic>
      <p:pic>
        <p:nvPicPr>
          <p:cNvPr descr="" id="272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5638680" y="6083280"/>
            <a:ext cx="927000" cy="571680"/>
          </a:xfrm>
          <a:prstGeom prst="rect">
            <a:avLst/>
          </a:prstGeom>
        </p:spPr>
      </p:pic>
      <p:pic>
        <p:nvPicPr>
          <p:cNvPr descr="" id="273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175520" y="6095880"/>
            <a:ext cx="1003320" cy="584280"/>
          </a:xfrm>
          <a:prstGeom prst="rect">
            <a:avLst/>
          </a:prstGeom>
        </p:spPr>
      </p:pic>
    </p:spTree>
  </p:cSld>
  <p:timing>
    <p:tnLst>
      <p:par>
        <p:cTn dur="indefinite" id="667" nodeType="tmRoot" restart="never">
          <p:childTnLst>
            <p:seq>
              <p:cTn dur="indefinite" id="668" nodeType="mainSeq">
                <p:childTnLst>
                  <p:par>
                    <p:cTn fill="hold" id="669">
                      <p:stCondLst>
                        <p:cond delay="indefinite"/>
                      </p:stCondLst>
                      <p:childTnLst>
                        <p:par>
                          <p:cTn fill="hold" id="670">
                            <p:stCondLst>
                              <p:cond delay="0"/>
                            </p:stCondLst>
                            <p:childTnLst>
                              <p:par>
                                <p:cTn fill="hold" id="67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73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4">
                            <p:stCondLst>
                              <p:cond delay="500"/>
                            </p:stCondLst>
                            <p:childTnLst>
                              <p:par>
                                <p:cTn fill="hold" id="67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677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8">
                            <p:stCondLst>
                              <p:cond delay="1000"/>
                            </p:stCondLst>
                            <p:childTnLst>
                              <p:par>
                                <p:cTn fill="hold" id="679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81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2">
                            <p:stCondLst>
                              <p:cond delay="1500"/>
                            </p:stCondLst>
                            <p:childTnLst>
                              <p:par>
                                <p:cTn fill="hold" id="68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68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6">
                            <p:stCondLst>
                              <p:cond delay="2000"/>
                            </p:stCondLst>
                            <p:childTnLst>
                              <p:par>
                                <p:cTn fill="hold" id="687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89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0">
                            <p:stCondLst>
                              <p:cond delay="2500"/>
                            </p:stCondLst>
                            <p:childTnLst>
                              <p:par>
                                <p:cTn fill="hold" id="69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693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4">
                            <p:stCondLst>
                              <p:cond delay="3000"/>
                            </p:stCondLst>
                            <p:childTnLst>
                              <p:par>
                                <p:cTn fill="hold" id="695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97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8">
                            <p:stCondLst>
                              <p:cond delay="3500"/>
                            </p:stCondLst>
                            <p:childTnLst>
                              <p:par>
                                <p:cTn fill="hold" id="69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701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2">
                            <p:stCondLst>
                              <p:cond delay="4000"/>
                            </p:stCondLst>
                            <p:childTnLst>
                              <p:par>
                                <p:cTn fill="hold" id="703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05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6">
                            <p:stCondLst>
                              <p:cond delay="4500"/>
                            </p:stCondLst>
                            <p:childTnLst>
                              <p:par>
                                <p:cTn fill="hold" id="70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709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0">
                            <p:stCondLst>
                              <p:cond delay="5500"/>
                            </p:stCondLst>
                            <p:childTnLst>
                              <p:par>
                                <p:cTn fill="hold" id="711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13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4">
                      <p:stCondLst>
                        <p:cond delay="indefinite"/>
                      </p:stCondLst>
                      <p:childTnLst>
                        <p:par>
                          <p:cTn fill="hold" id="715">
                            <p:stCondLst>
                              <p:cond delay="0"/>
                            </p:stCondLst>
                            <p:childTnLst>
                              <p:par>
                                <p:cTn fill="hold" id="71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18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9">
                            <p:stCondLst>
                              <p:cond delay="500"/>
                            </p:stCondLst>
                            <p:childTnLst>
                              <p:par>
                                <p:cTn fill="hold" id="72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22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3">
                      <p:stCondLst>
                        <p:cond delay="indefinite"/>
                      </p:stCondLst>
                      <p:childTnLst>
                        <p:par>
                          <p:cTn fill="hold" id="724">
                            <p:stCondLst>
                              <p:cond delay="0"/>
                            </p:stCondLst>
                            <p:childTnLst>
                              <p:par>
                                <p:cTn fill="hold" id="7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7">
                      <p:stCondLst>
                        <p:cond delay="indefinite"/>
                      </p:stCondLst>
                      <p:childTnLst>
                        <p:par>
                          <p:cTn fill="hold" id="728">
                            <p:stCondLst>
                              <p:cond delay="0"/>
                            </p:stCondLst>
                            <p:childTnLst>
                              <p:par>
                                <p:cTn fill="hold" id="72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1">
                      <p:stCondLst>
                        <p:cond delay="indefinite"/>
                      </p:stCondLst>
                      <p:childTnLst>
                        <p:par>
                          <p:cTn fill="hold" id="732">
                            <p:stCondLst>
                              <p:cond delay="0"/>
                            </p:stCondLst>
                            <p:childTnLst>
                              <p:par>
                                <p:cTn fill="hold" id="73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35">
                      <p:stCondLst>
                        <p:cond delay="indefinite"/>
                      </p:stCondLst>
                      <p:childTnLst>
                        <p:par>
                          <p:cTn fill="hold" id="736">
                            <p:stCondLst>
                              <p:cond delay="0"/>
                            </p:stCondLst>
                            <p:childTnLst>
                              <p:par>
                                <p:cTn fill="hold" id="73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39">
                            <p:stCondLst>
                              <p:cond delay="0"/>
                            </p:stCondLst>
                            <p:childTnLst>
                              <p:par>
                                <p:cTn fill="hold" id="74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742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3">
                      <p:stCondLst>
                        <p:cond delay="indefinite"/>
                      </p:stCondLst>
                      <p:childTnLst>
                        <p:par>
                          <p:cTn fill="hold" id="744">
                            <p:stCondLst>
                              <p:cond delay="0"/>
                            </p:stCondLst>
                            <p:childTnLst>
                              <p:par>
                                <p:cTn fill="hold" id="74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7">
                      <p:stCondLst>
                        <p:cond delay="indefinite"/>
                      </p:stCondLst>
                      <p:childTnLst>
                        <p:par>
                          <p:cTn fill="hold" id="748">
                            <p:stCondLst>
                              <p:cond delay="0"/>
                            </p:stCondLst>
                            <p:childTnLst>
                              <p:par>
                                <p:cTn fill="hold" id="74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1">
                      <p:stCondLst>
                        <p:cond delay="indefinite"/>
                      </p:stCondLst>
                      <p:childTnLst>
                        <p:par>
                          <p:cTn fill="hold" id="752">
                            <p:stCondLst>
                              <p:cond delay="0"/>
                            </p:stCondLst>
                            <p:childTnLst>
                              <p:par>
                                <p:cTn fill="hold" id="75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5">
                      <p:stCondLst>
                        <p:cond delay="indefinite"/>
                      </p:stCondLst>
                      <p:childTnLst>
                        <p:par>
                          <p:cTn fill="hold" id="756">
                            <p:stCondLst>
                              <p:cond delay="0"/>
                            </p:stCondLst>
                            <p:childTnLst>
                              <p:par>
                                <p:cTn fill="hold" id="7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9">
                      <p:stCondLst>
                        <p:cond delay="indefinite"/>
                      </p:stCondLst>
                      <p:childTnLst>
                        <p:par>
                          <p:cTn fill="hold" id="760">
                            <p:stCondLst>
                              <p:cond delay="0"/>
                            </p:stCondLst>
                            <p:childTnLst>
                              <p:par>
                                <p:cTn fill="hold" id="76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3">
                      <p:stCondLst>
                        <p:cond delay="indefinite"/>
                      </p:stCondLst>
                      <p:childTnLst>
                        <p:par>
                          <p:cTn fill="hold" id="764">
                            <p:stCondLst>
                              <p:cond delay="0"/>
                            </p:stCondLst>
                            <p:childTnLst>
                              <p:par>
                                <p:cTn fill="hold" id="76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7">
                            <p:stCondLst>
                              <p:cond delay="0"/>
                            </p:stCondLst>
                            <p:childTnLst>
                              <p:par>
                                <p:cTn fill="hold" id="76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77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1">
                      <p:stCondLst>
                        <p:cond delay="indefinite"/>
                      </p:stCondLst>
                      <p:childTnLst>
                        <p:par>
                          <p:cTn fill="hold" id="772">
                            <p:stCondLst>
                              <p:cond delay="0"/>
                            </p:stCondLst>
                            <p:childTnLst>
                              <p:par>
                                <p:cTn fill="hold" id="77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5">
                      <p:stCondLst>
                        <p:cond delay="indefinite"/>
                      </p:stCondLst>
                      <p:childTnLst>
                        <p:par>
                          <p:cTn fill="hold" id="776">
                            <p:stCondLst>
                              <p:cond delay="0"/>
                            </p:stCondLst>
                            <p:childTnLst>
                              <p:par>
                                <p:cTn fill="hold" id="77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1000" fill="freeze" id="779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80">
                            <p:stCondLst>
                              <p:cond delay="1000"/>
                            </p:stCondLst>
                            <p:childTnLst>
                              <p:par>
                                <p:cTn fill="hold" id="781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83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4">
                      <p:stCondLst>
                        <p:cond delay="indefinite"/>
                      </p:stCondLst>
                      <p:childTnLst>
                        <p:par>
                          <p:cTn fill="hold" id="785">
                            <p:stCondLst>
                              <p:cond delay="0"/>
                            </p:stCondLst>
                            <p:childTnLst>
                              <p:par>
                                <p:cTn fill="hold" id="78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8">
                      <p:stCondLst>
                        <p:cond delay="indefinite"/>
                      </p:stCondLst>
                      <p:childTnLst>
                        <p:par>
                          <p:cTn fill="hold" id="789">
                            <p:stCondLst>
                              <p:cond delay="0"/>
                            </p:stCondLst>
                            <p:childTnLst>
                              <p:par>
                                <p:cTn fill="hold" id="79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2">
                      <p:stCondLst>
                        <p:cond delay="indefinite"/>
                      </p:stCondLst>
                      <p:childTnLst>
                        <p:par>
                          <p:cTn fill="hold" id="793">
                            <p:stCondLst>
                              <p:cond delay="0"/>
                            </p:stCondLst>
                            <p:childTnLst>
                              <p:par>
                                <p:cTn fill="hold" id="79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6">
                      <p:stCondLst>
                        <p:cond delay="indefinite"/>
                      </p:stCondLst>
                      <p:childTnLst>
                        <p:par>
                          <p:cTn fill="hold" id="797">
                            <p:stCondLst>
                              <p:cond delay="0"/>
                            </p:stCondLst>
                            <p:childTnLst>
                              <p:par>
                                <p:cTn fill="hold" id="79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0">
                            <p:stCondLst>
                              <p:cond delay="0"/>
                            </p:stCondLst>
                            <p:childTnLst>
                              <p:par>
                                <p:cTn fill="hold" id="80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803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4">
                      <p:stCondLst>
                        <p:cond delay="indefinite"/>
                      </p:stCondLst>
                      <p:childTnLst>
                        <p:par>
                          <p:cTn fill="hold" id="805">
                            <p:stCondLst>
                              <p:cond delay="0"/>
                            </p:stCondLst>
                            <p:childTnLst>
                              <p:par>
                                <p:cTn fill="hold" id="80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8">
                      <p:stCondLst>
                        <p:cond delay="indefinite"/>
                      </p:stCondLst>
                      <p:childTnLst>
                        <p:par>
                          <p:cTn fill="hold" id="809">
                            <p:stCondLst>
                              <p:cond delay="0"/>
                            </p:stCondLst>
                            <p:childTnLst>
                              <p:par>
                                <p:cTn fill="hold" id="81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2">
                      <p:stCondLst>
                        <p:cond delay="indefinite"/>
                      </p:stCondLst>
                      <p:childTnLst>
                        <p:par>
                          <p:cTn fill="hold" id="813">
                            <p:stCondLst>
                              <p:cond delay="0"/>
                            </p:stCondLst>
                            <p:childTnLst>
                              <p:par>
                                <p:cTn fill="hold" id="81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5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6">
                      <p:stCondLst>
                        <p:cond delay="indefinite"/>
                      </p:stCondLst>
                      <p:childTnLst>
                        <p:par>
                          <p:cTn fill="hold" id="817">
                            <p:stCondLst>
                              <p:cond delay="0"/>
                            </p:stCondLst>
                            <p:childTnLst>
                              <p:par>
                                <p:cTn fill="hold" id="81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9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20">
                            <p:stCondLst>
                              <p:cond delay="0"/>
                            </p:stCondLst>
                            <p:childTnLst>
                              <p:par>
                                <p:cTn fill="hold" id="8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1000" fill="freeze" id="823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4">
                      <p:stCondLst>
                        <p:cond delay="indefinite"/>
                      </p:stCondLst>
                      <p:childTnLst>
                        <p:par>
                          <p:cTn fill="hold" id="825">
                            <p:stCondLst>
                              <p:cond delay="0"/>
                            </p:stCondLst>
                            <p:childTnLst>
                              <p:par>
                                <p:cTn fill="hold" id="82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7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8">
                      <p:stCondLst>
                        <p:cond delay="indefinite"/>
                      </p:stCondLst>
                      <p:childTnLst>
                        <p:par>
                          <p:cTn fill="hold" id="829">
                            <p:stCondLst>
                              <p:cond delay="0"/>
                            </p:stCondLst>
                            <p:childTnLst>
                              <p:par>
                                <p:cTn fill="hold" id="83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1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2">
                      <p:stCondLst>
                        <p:cond delay="indefinite"/>
                      </p:stCondLst>
                      <p:childTnLst>
                        <p:par>
                          <p:cTn fill="hold" id="833">
                            <p:stCondLst>
                              <p:cond delay="0"/>
                            </p:stCondLst>
                            <p:childTnLst>
                              <p:par>
                                <p:cTn fill="hold" id="83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5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36">
                            <p:stCondLst>
                              <p:cond delay="0"/>
                            </p:stCondLst>
                            <p:childTnLst>
                              <p:par>
                                <p:cTn fill="hold" id="8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1000" fill="freeze" id="839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0">
                      <p:stCondLst>
                        <p:cond delay="indefinite"/>
                      </p:stCondLst>
                      <p:childTnLst>
                        <p:par>
                          <p:cTn fill="hold" id="841">
                            <p:stCondLst>
                              <p:cond delay="0"/>
                            </p:stCondLst>
                            <p:childTnLst>
                              <p:par>
                                <p:cTn fill="hold" id="84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3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44">
                      <p:stCondLst>
                        <p:cond delay="indefinite"/>
                      </p:stCondLst>
                      <p:childTnLst>
                        <p:par>
                          <p:cTn fill="hold" id="845">
                            <p:stCondLst>
                              <p:cond delay="0"/>
                            </p:stCondLst>
                            <p:childTnLst>
                              <p:par>
                                <p:cTn fill="hold" id="84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275" name="CustomShape 2"/>
          <p:cNvSpPr/>
          <p:nvPr/>
        </p:nvSpPr>
        <p:spPr>
          <a:xfrm>
            <a:off x="1051560" y="762120"/>
            <a:ext cx="10483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 u="sng">
                <a:solidFill>
                  <a:srgbClr val="000000"/>
                </a:solidFill>
                <a:latin typeface="Times New Roman"/>
              </a:rPr>
              <a:t>Definition</a:t>
            </a:r>
            <a:endParaRPr/>
          </a:p>
        </p:txBody>
      </p:sp>
      <p:sp>
        <p:nvSpPr>
          <p:cNvPr id="276" name="CustomShape 3"/>
          <p:cNvSpPr/>
          <p:nvPr/>
        </p:nvSpPr>
        <p:spPr>
          <a:xfrm>
            <a:off x="1241640" y="1219320"/>
            <a:ext cx="67129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The </a:t>
            </a:r>
            <a:r>
              <a:rPr b="1" i="1" lang="en-US" sz="1600">
                <a:solidFill>
                  <a:srgbClr val="000000"/>
                </a:solidFill>
                <a:latin typeface="Times New Roman"/>
              </a:rPr>
              <a:t>path length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 of a node in a tree is the no. of edges from the root to that node.</a:t>
            </a:r>
            <a:endParaRPr/>
          </a:p>
        </p:txBody>
      </p:sp>
      <p:pic>
        <p:nvPicPr>
          <p:cNvPr descr="" id="27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634200" y="2133720"/>
            <a:ext cx="2342880" cy="2971440"/>
          </a:xfrm>
          <a:prstGeom prst="rect">
            <a:avLst/>
          </a:prstGeom>
        </p:spPr>
      </p:pic>
      <p:sp>
        <p:nvSpPr>
          <p:cNvPr id="278" name="CustomShape 4"/>
          <p:cNvSpPr/>
          <p:nvPr/>
        </p:nvSpPr>
        <p:spPr>
          <a:xfrm>
            <a:off x="3234240" y="2133720"/>
            <a:ext cx="304560" cy="2971440"/>
          </a:xfrm>
          <a:prstGeom prst="rect">
            <a:avLst>
              <a:gd fmla="val 191190" name="adj1"/>
              <a:gd fmla="val 50000" name="adj2"/>
            </a:avLst>
          </a:prstGeom>
          <a:ln w="25560">
            <a:solidFill>
              <a:srgbClr val="0000ff"/>
            </a:solidFill>
            <a:round/>
          </a:ln>
        </p:spPr>
      </p:sp>
      <p:sp>
        <p:nvSpPr>
          <p:cNvPr id="279" name="CustomShape 5"/>
          <p:cNvSpPr/>
          <p:nvPr/>
        </p:nvSpPr>
        <p:spPr>
          <a:xfrm>
            <a:off x="2034000" y="3200400"/>
            <a:ext cx="1066320" cy="8204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height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(or depth)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= 4</a:t>
            </a:r>
            <a:endParaRPr/>
          </a:p>
        </p:txBody>
      </p:sp>
      <p:sp>
        <p:nvSpPr>
          <p:cNvPr id="280" name="CustomShape 6"/>
          <p:cNvSpPr/>
          <p:nvPr/>
        </p:nvSpPr>
        <p:spPr>
          <a:xfrm>
            <a:off x="1259640" y="5605200"/>
            <a:ext cx="644760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The </a:t>
            </a:r>
            <a:r>
              <a:rPr b="1" i="1" lang="en-US" sz="1600">
                <a:solidFill>
                  <a:srgbClr val="000000"/>
                </a:solidFill>
                <a:latin typeface="Times New Roman"/>
              </a:rPr>
              <a:t>height 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or</a:t>
            </a:r>
            <a:r>
              <a:rPr b="1" i="1" lang="en-US" sz="1600">
                <a:solidFill>
                  <a:srgbClr val="000000"/>
                </a:solidFill>
                <a:latin typeface="Times New Roman"/>
              </a:rPr>
              <a:t> depth </a:t>
            </a:r>
            <a:r>
              <a:rPr lang="en-US" sz="1600">
                <a:solidFill>
                  <a:srgbClr val="000000"/>
                </a:solidFill>
                <a:latin typeface="Times New Roman"/>
              </a:rPr>
              <a:t>of a tree is the max over all the path lengths of its nodes.</a:t>
            </a:r>
            <a:endParaRPr/>
          </a:p>
        </p:txBody>
      </p:sp>
      <p:sp>
        <p:nvSpPr>
          <p:cNvPr id="281" name="CustomShape 7"/>
          <p:cNvSpPr/>
          <p:nvPr/>
        </p:nvSpPr>
        <p:spPr>
          <a:xfrm>
            <a:off x="6377400" y="3395160"/>
            <a:ext cx="1447560" cy="33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path length = 2</a:t>
            </a:r>
            <a:endParaRPr/>
          </a:p>
        </p:txBody>
      </p:sp>
      <p:sp>
        <p:nvSpPr>
          <p:cNvPr id="282" name="CustomShape 8"/>
          <p:cNvSpPr/>
          <p:nvPr/>
        </p:nvSpPr>
        <p:spPr>
          <a:xfrm>
            <a:off x="6377400" y="4069080"/>
            <a:ext cx="1447560" cy="33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path length = 3</a:t>
            </a:r>
            <a:endParaRPr/>
          </a:p>
        </p:txBody>
      </p:sp>
      <p:sp>
        <p:nvSpPr>
          <p:cNvPr id="283" name="CustomShape 9"/>
          <p:cNvSpPr/>
          <p:nvPr/>
        </p:nvSpPr>
        <p:spPr>
          <a:xfrm>
            <a:off x="6377400" y="4754880"/>
            <a:ext cx="1447560" cy="33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path length = 4</a:t>
            </a:r>
            <a:endParaRPr/>
          </a:p>
        </p:txBody>
      </p:sp>
      <p:sp>
        <p:nvSpPr>
          <p:cNvPr id="284" name="CustomShape 10"/>
          <p:cNvSpPr/>
          <p:nvPr/>
        </p:nvSpPr>
        <p:spPr>
          <a:xfrm>
            <a:off x="6377400" y="4268880"/>
            <a:ext cx="639720" cy="108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285" name="CustomShape 11"/>
          <p:cNvSpPr/>
          <p:nvPr/>
        </p:nvSpPr>
        <p:spPr>
          <a:xfrm>
            <a:off x="6331680" y="4954680"/>
            <a:ext cx="1279800" cy="108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286" name="CustomShape 12"/>
          <p:cNvSpPr/>
          <p:nvPr/>
        </p:nvSpPr>
        <p:spPr>
          <a:xfrm>
            <a:off x="6377400" y="3583080"/>
            <a:ext cx="365400" cy="108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287" name="CustomShape 13"/>
          <p:cNvSpPr/>
          <p:nvPr/>
        </p:nvSpPr>
        <p:spPr>
          <a:xfrm>
            <a:off x="6377400" y="2697480"/>
            <a:ext cx="1447560" cy="33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path length = 1</a:t>
            </a:r>
            <a:endParaRPr/>
          </a:p>
        </p:txBody>
      </p:sp>
      <p:sp>
        <p:nvSpPr>
          <p:cNvPr id="288" name="CustomShape 14"/>
          <p:cNvSpPr/>
          <p:nvPr/>
        </p:nvSpPr>
        <p:spPr>
          <a:xfrm>
            <a:off x="6377400" y="2897280"/>
            <a:ext cx="639720" cy="108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289" name="CustomShape 15"/>
          <p:cNvSpPr/>
          <p:nvPr/>
        </p:nvSpPr>
        <p:spPr>
          <a:xfrm>
            <a:off x="6377400" y="2057400"/>
            <a:ext cx="1447560" cy="33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path length = 0</a:t>
            </a:r>
            <a:endParaRPr/>
          </a:p>
        </p:txBody>
      </p:sp>
      <p:sp>
        <p:nvSpPr>
          <p:cNvPr id="290" name="CustomShape 16"/>
          <p:cNvSpPr/>
          <p:nvPr/>
        </p:nvSpPr>
        <p:spPr>
          <a:xfrm>
            <a:off x="6377400" y="2287440"/>
            <a:ext cx="1462680" cy="108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291" name="CustomShape 17"/>
          <p:cNvSpPr/>
          <p:nvPr/>
        </p:nvSpPr>
        <p:spPr>
          <a:xfrm>
            <a:off x="7638480" y="5106240"/>
            <a:ext cx="685440" cy="108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</p:spTree>
  </p:cSld>
  <p:timing>
    <p:tnLst>
      <p:par>
        <p:cTn dur="indefinite" id="848" nodeType="tmRoot" restart="never">
          <p:childTnLst>
            <p:seq>
              <p:cTn dur="indefinite" id="849" nodeType="mainSeq">
                <p:childTnLst>
                  <p:par>
                    <p:cTn fill="hold" id="850">
                      <p:stCondLst>
                        <p:cond delay="indefinite"/>
                      </p:stCondLst>
                      <p:childTnLst>
                        <p:par>
                          <p:cTn fill="hold" id="851">
                            <p:stCondLst>
                              <p:cond delay="0"/>
                            </p:stCondLst>
                            <p:childTnLst>
                              <p:par>
                                <p:cTn fill="hold" id="85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54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5">
                            <p:stCondLst>
                              <p:cond delay="500"/>
                            </p:stCondLst>
                            <p:childTnLst>
                              <p:par>
                                <p:cTn fill="hold" id="856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858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9">
                            <p:stCondLst>
                              <p:cond delay="1000"/>
                            </p:stCondLst>
                            <p:childTnLst>
                              <p:par>
                                <p:cTn fill="hold" id="86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62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3">
                            <p:stCondLst>
                              <p:cond delay="1500"/>
                            </p:stCondLst>
                            <p:childTnLst>
                              <p:par>
                                <p:cTn fill="hold" id="864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866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67">
                            <p:stCondLst>
                              <p:cond delay="2000"/>
                            </p:stCondLst>
                            <p:childTnLst>
                              <p:par>
                                <p:cTn fill="hold" id="868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7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1">
                            <p:stCondLst>
                              <p:cond delay="2500"/>
                            </p:stCondLst>
                            <p:childTnLst>
                              <p:par>
                                <p:cTn fill="hold" id="872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874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5">
                            <p:stCondLst>
                              <p:cond delay="3000"/>
                            </p:stCondLst>
                            <p:childTnLst>
                              <p:par>
                                <p:cTn fill="hold" id="876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878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9">
                            <p:stCondLst>
                              <p:cond delay="4000"/>
                            </p:stCondLst>
                            <p:childTnLst>
                              <p:par>
                                <p:cTn fill="hold" id="88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882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3">
                            <p:stCondLst>
                              <p:cond delay="4500"/>
                            </p:stCondLst>
                            <p:childTnLst>
                              <p:par>
                                <p:cTn fill="hold" id="884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886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7">
                            <p:stCondLst>
                              <p:cond delay="5000"/>
                            </p:stCondLst>
                            <p:childTnLst>
                              <p:par>
                                <p:cTn fill="hold" id="888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89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1">
                      <p:stCondLst>
                        <p:cond delay="indefinite"/>
                      </p:stCondLst>
                      <p:childTnLst>
                        <p:par>
                          <p:cTn fill="hold" id="892">
                            <p:stCondLst>
                              <p:cond delay="0"/>
                            </p:stCondLst>
                            <p:childTnLst>
                              <p:par>
                                <p:cTn fill="hold" id="89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95">
                            <p:stCondLst>
                              <p:cond delay="0"/>
                            </p:stCondLst>
                            <p:childTnLst>
                              <p:par>
                                <p:cTn fill="hold" id="89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898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99">
                      <p:stCondLst>
                        <p:cond delay="indefinite"/>
                      </p:stCondLst>
                      <p:childTnLst>
                        <p:par>
                          <p:cTn fill="hold" id="900">
                            <p:stCondLst>
                              <p:cond delay="0"/>
                            </p:stCondLst>
                            <p:childTnLst>
                              <p:par>
                                <p:cTn fill="hold" id="90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03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04">
                            <p:stCondLst>
                              <p:cond delay="500"/>
                            </p:stCondLst>
                            <p:childTnLst>
                              <p:par>
                                <p:cTn fill="hold" id="90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907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293" name="CustomShape 2"/>
          <p:cNvSpPr/>
          <p:nvPr/>
        </p:nvSpPr>
        <p:spPr>
          <a:xfrm>
            <a:off x="922320" y="685800"/>
            <a:ext cx="10483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 u="sng">
                <a:solidFill>
                  <a:srgbClr val="000000"/>
                </a:solidFill>
                <a:latin typeface="Times New Roman"/>
              </a:rPr>
              <a:t>Definition</a:t>
            </a:r>
            <a:endParaRPr/>
          </a:p>
        </p:txBody>
      </p:sp>
      <p:sp>
        <p:nvSpPr>
          <p:cNvPr id="294" name="CustomShape 3"/>
          <p:cNvSpPr/>
          <p:nvPr/>
        </p:nvSpPr>
        <p:spPr>
          <a:xfrm>
            <a:off x="1294560" y="1066680"/>
            <a:ext cx="58384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An m-ary tree is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regular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if every one of its internal nodes has exactly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m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sons.</a:t>
            </a:r>
            <a:endParaRPr/>
          </a:p>
        </p:txBody>
      </p:sp>
      <p:pic>
        <p:nvPicPr>
          <p:cNvPr descr="" id="29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567160" y="3686760"/>
            <a:ext cx="809280" cy="1313640"/>
          </a:xfrm>
          <a:prstGeom prst="rect">
            <a:avLst/>
          </a:prstGeom>
        </p:spPr>
      </p:pic>
      <p:pic>
        <p:nvPicPr>
          <p:cNvPr descr="" id="29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62240" y="5439240"/>
            <a:ext cx="1466640" cy="964080"/>
          </a:xfrm>
          <a:prstGeom prst="rect">
            <a:avLst/>
          </a:prstGeom>
        </p:spPr>
      </p:pic>
      <p:pic>
        <p:nvPicPr>
          <p:cNvPr descr="" id="297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081760" y="5286960"/>
            <a:ext cx="2666520" cy="1081080"/>
          </a:xfrm>
          <a:prstGeom prst="rect">
            <a:avLst/>
          </a:prstGeom>
        </p:spPr>
      </p:pic>
      <p:pic>
        <p:nvPicPr>
          <p:cNvPr descr="" id="298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5005440" y="3686760"/>
            <a:ext cx="2552400" cy="1070640"/>
          </a:xfrm>
          <a:prstGeom prst="rect">
            <a:avLst/>
          </a:prstGeom>
        </p:spPr>
      </p:pic>
      <p:sp>
        <p:nvSpPr>
          <p:cNvPr id="299" name="CustomShape 4"/>
          <p:cNvSpPr/>
          <p:nvPr/>
        </p:nvSpPr>
        <p:spPr>
          <a:xfrm>
            <a:off x="5837400" y="1857960"/>
            <a:ext cx="81972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 u="sng"/>
              <a:t>Ternary</a:t>
            </a:r>
            <a:endParaRPr/>
          </a:p>
        </p:txBody>
      </p:sp>
      <p:pic>
        <p:nvPicPr>
          <p:cNvPr descr="" id="300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5157720" y="2238840"/>
            <a:ext cx="2437920" cy="1103040"/>
          </a:xfrm>
          <a:prstGeom prst="rect">
            <a:avLst/>
          </a:prstGeom>
        </p:spPr>
      </p:pic>
      <p:sp>
        <p:nvSpPr>
          <p:cNvPr id="301" name="CustomShape 5"/>
          <p:cNvSpPr/>
          <p:nvPr/>
        </p:nvSpPr>
        <p:spPr>
          <a:xfrm>
            <a:off x="2631960" y="1857960"/>
            <a:ext cx="73584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 u="sng"/>
              <a:t>Binary</a:t>
            </a:r>
            <a:endParaRPr/>
          </a:p>
        </p:txBody>
      </p:sp>
      <p:pic>
        <p:nvPicPr>
          <p:cNvPr descr="" id="302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2185920" y="2391120"/>
            <a:ext cx="1557000" cy="1002600"/>
          </a:xfrm>
          <a:prstGeom prst="rect">
            <a:avLst/>
          </a:prstGeom>
        </p:spPr>
      </p:pic>
      <p:sp>
        <p:nvSpPr>
          <p:cNvPr id="303" name="CustomShape 6"/>
          <p:cNvSpPr/>
          <p:nvPr/>
        </p:nvSpPr>
        <p:spPr>
          <a:xfrm>
            <a:off x="1337760" y="1371600"/>
            <a:ext cx="66520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 each of the following kinds of trees, state which are regular and which are not regular:</a:t>
            </a:r>
            <a:endParaRPr/>
          </a:p>
        </p:txBody>
      </p:sp>
      <p:sp>
        <p:nvSpPr>
          <p:cNvPr id="304" name="CustomShape 7"/>
          <p:cNvSpPr/>
          <p:nvPr/>
        </p:nvSpPr>
        <p:spPr>
          <a:xfrm>
            <a:off x="1731600" y="2288880"/>
            <a:ext cx="786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Arial"/>
              </a:rPr>
              <a:t>regular</a:t>
            </a:r>
            <a:endParaRPr/>
          </a:p>
        </p:txBody>
      </p:sp>
      <p:sp>
        <p:nvSpPr>
          <p:cNvPr id="305" name="CustomShape 8"/>
          <p:cNvSpPr/>
          <p:nvPr/>
        </p:nvSpPr>
        <p:spPr>
          <a:xfrm>
            <a:off x="1960200" y="3660480"/>
            <a:ext cx="786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Arial"/>
              </a:rPr>
              <a:t>regular</a:t>
            </a:r>
            <a:endParaRPr/>
          </a:p>
        </p:txBody>
      </p:sp>
      <p:sp>
        <p:nvSpPr>
          <p:cNvPr id="306" name="CustomShape 9"/>
          <p:cNvSpPr/>
          <p:nvPr/>
        </p:nvSpPr>
        <p:spPr>
          <a:xfrm>
            <a:off x="4779720" y="2288880"/>
            <a:ext cx="786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Arial"/>
              </a:rPr>
              <a:t>regular</a:t>
            </a:r>
            <a:endParaRPr/>
          </a:p>
        </p:txBody>
      </p:sp>
      <p:sp>
        <p:nvSpPr>
          <p:cNvPr id="307" name="CustomShape 10"/>
          <p:cNvSpPr/>
          <p:nvPr/>
        </p:nvSpPr>
        <p:spPr>
          <a:xfrm>
            <a:off x="4932000" y="5337000"/>
            <a:ext cx="786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Arial"/>
              </a:rPr>
              <a:t>regular</a:t>
            </a:r>
            <a:endParaRPr/>
          </a:p>
        </p:txBody>
      </p:sp>
      <p:sp>
        <p:nvSpPr>
          <p:cNvPr id="308" name="CustomShape 11"/>
          <p:cNvSpPr/>
          <p:nvPr/>
        </p:nvSpPr>
        <p:spPr>
          <a:xfrm>
            <a:off x="1603440" y="5337000"/>
            <a:ext cx="11124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Arial"/>
              </a:rPr>
              <a:t>not regular</a:t>
            </a:r>
            <a:endParaRPr/>
          </a:p>
        </p:txBody>
      </p:sp>
      <p:sp>
        <p:nvSpPr>
          <p:cNvPr id="309" name="CustomShape 12"/>
          <p:cNvSpPr/>
          <p:nvPr/>
        </p:nvSpPr>
        <p:spPr>
          <a:xfrm>
            <a:off x="4551480" y="3736800"/>
            <a:ext cx="11124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Arial"/>
              </a:rPr>
              <a:t>not regular</a:t>
            </a:r>
            <a:endParaRPr/>
          </a:p>
        </p:txBody>
      </p:sp>
      <p:sp>
        <p:nvSpPr>
          <p:cNvPr id="310" name="CustomShape 13"/>
          <p:cNvSpPr/>
          <p:nvPr/>
        </p:nvSpPr>
        <p:spPr>
          <a:xfrm>
            <a:off x="3485880" y="5717880"/>
            <a:ext cx="2466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Wingdings"/>
              </a:rPr>
              <a:t></a:t>
            </a:r>
            <a:endParaRPr/>
          </a:p>
        </p:txBody>
      </p:sp>
      <p:sp>
        <p:nvSpPr>
          <p:cNvPr id="311" name="CustomShape 14"/>
          <p:cNvSpPr/>
          <p:nvPr/>
        </p:nvSpPr>
        <p:spPr>
          <a:xfrm>
            <a:off x="4933800" y="4087440"/>
            <a:ext cx="2466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Wingdings"/>
              </a:rPr>
              <a:t></a:t>
            </a:r>
            <a:endParaRPr/>
          </a:p>
        </p:txBody>
      </p:sp>
    </p:spTree>
  </p:cSld>
  <p:timing>
    <p:tnLst>
      <p:par>
        <p:cTn dur="indefinite" id="908" nodeType="tmRoot" restart="never">
          <p:childTnLst>
            <p:seq>
              <p:cTn dur="indefinite" id="909" nodeType="mainSeq">
                <p:childTnLst>
                  <p:par>
                    <p:cTn fill="hold" id="910">
                      <p:stCondLst>
                        <p:cond delay="indefinite"/>
                      </p:stCondLst>
                      <p:childTnLst>
                        <p:par>
                          <p:cTn fill="hold" id="911">
                            <p:stCondLst>
                              <p:cond delay="0"/>
                            </p:stCondLst>
                            <p:childTnLst>
                              <p:par>
                                <p:cTn fill="hold" id="91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4">
                      <p:stCondLst>
                        <p:cond delay="indefinite"/>
                      </p:stCondLst>
                      <p:childTnLst>
                        <p:par>
                          <p:cTn fill="hold" id="915">
                            <p:stCondLst>
                              <p:cond delay="0"/>
                            </p:stCondLst>
                            <p:childTnLst>
                              <p:par>
                                <p:cTn fill="hold" id="91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8">
                      <p:stCondLst>
                        <p:cond delay="indefinite"/>
                      </p:stCondLst>
                      <p:childTnLst>
                        <p:par>
                          <p:cTn fill="hold" id="919">
                            <p:stCondLst>
                              <p:cond delay="0"/>
                            </p:stCondLst>
                            <p:childTnLst>
                              <p:par>
                                <p:cTn fill="hold" id="92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2">
                      <p:stCondLst>
                        <p:cond delay="indefinite"/>
                      </p:stCondLst>
                      <p:childTnLst>
                        <p:par>
                          <p:cTn fill="hold" id="923">
                            <p:stCondLst>
                              <p:cond delay="0"/>
                            </p:stCondLst>
                            <p:childTnLst>
                              <p:par>
                                <p:cTn fill="hold" id="92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26">
                      <p:stCondLst>
                        <p:cond delay="indefinite"/>
                      </p:stCondLst>
                      <p:childTnLst>
                        <p:par>
                          <p:cTn fill="hold" id="927">
                            <p:stCondLst>
                              <p:cond delay="0"/>
                            </p:stCondLst>
                            <p:childTnLst>
                              <p:par>
                                <p:cTn fill="hold" id="92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0">
                      <p:stCondLst>
                        <p:cond delay="indefinite"/>
                      </p:stCondLst>
                      <p:childTnLst>
                        <p:par>
                          <p:cTn fill="hold" id="931">
                            <p:stCondLst>
                              <p:cond delay="0"/>
                            </p:stCondLst>
                            <p:childTnLst>
                              <p:par>
                                <p:cTn fill="hold" id="93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4">
                      <p:stCondLst>
                        <p:cond delay="indefinite"/>
                      </p:stCondLst>
                      <p:childTnLst>
                        <p:par>
                          <p:cTn fill="hold" id="935">
                            <p:stCondLst>
                              <p:cond delay="0"/>
                            </p:stCondLst>
                            <p:childTnLst>
                              <p:par>
                                <p:cTn fill="hold" id="93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38">
                            <p:stCondLst>
                              <p:cond delay="0"/>
                            </p:stCondLst>
                            <p:childTnLst>
                              <p:par>
                                <p:cTn fill="hold" id="93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941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942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43">
                      <p:stCondLst>
                        <p:cond delay="indefinite"/>
                      </p:stCondLst>
                      <p:childTnLst>
                        <p:par>
                          <p:cTn fill="hold" id="944">
                            <p:stCondLst>
                              <p:cond delay="0"/>
                            </p:stCondLst>
                            <p:childTnLst>
                              <p:par>
                                <p:cTn fill="hold" id="94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47">
                      <p:stCondLst>
                        <p:cond delay="indefinite"/>
                      </p:stCondLst>
                      <p:childTnLst>
                        <p:par>
                          <p:cTn fill="hold" id="948">
                            <p:stCondLst>
                              <p:cond delay="0"/>
                            </p:stCondLst>
                            <p:childTnLst>
                              <p:par>
                                <p:cTn fill="hold" id="94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1">
                      <p:stCondLst>
                        <p:cond delay="indefinite"/>
                      </p:stCondLst>
                      <p:childTnLst>
                        <p:par>
                          <p:cTn fill="hold" id="952">
                            <p:stCondLst>
                              <p:cond delay="0"/>
                            </p:stCondLst>
                            <p:childTnLst>
                              <p:par>
                                <p:cTn fill="hold" id="95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5">
                      <p:stCondLst>
                        <p:cond delay="indefinite"/>
                      </p:stCondLst>
                      <p:childTnLst>
                        <p:par>
                          <p:cTn fill="hold" id="956">
                            <p:stCondLst>
                              <p:cond delay="0"/>
                            </p:stCondLst>
                            <p:childTnLst>
                              <p:par>
                                <p:cTn fill="hold" id="9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9">
                            <p:stCondLst>
                              <p:cond delay="0"/>
                            </p:stCondLst>
                            <p:childTnLst>
                              <p:par>
                                <p:cTn fill="hold" id="96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962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963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64">
                      <p:stCondLst>
                        <p:cond delay="indefinite"/>
                      </p:stCondLst>
                      <p:childTnLst>
                        <p:par>
                          <p:cTn fill="hold" id="965">
                            <p:stCondLst>
                              <p:cond delay="0"/>
                            </p:stCondLst>
                            <p:childTnLst>
                              <p:par>
                                <p:cTn fill="hold" id="96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68">
                      <p:stCondLst>
                        <p:cond delay="indefinite"/>
                      </p:stCondLst>
                      <p:childTnLst>
                        <p:par>
                          <p:cTn fill="hold" id="969">
                            <p:stCondLst>
                              <p:cond delay="0"/>
                            </p:stCondLst>
                            <p:childTnLst>
                              <p:par>
                                <p:cTn fill="hold" id="97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313" name="CustomShape 2"/>
          <p:cNvSpPr/>
          <p:nvPr/>
        </p:nvSpPr>
        <p:spPr>
          <a:xfrm>
            <a:off x="922320" y="685800"/>
            <a:ext cx="10483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 u="sng">
                <a:solidFill>
                  <a:srgbClr val="000000"/>
                </a:solidFill>
                <a:latin typeface="Times New Roman"/>
              </a:rPr>
              <a:t>Definition</a:t>
            </a:r>
            <a:endParaRPr/>
          </a:p>
        </p:txBody>
      </p:sp>
      <p:sp>
        <p:nvSpPr>
          <p:cNvPr id="314" name="CustomShape 3"/>
          <p:cNvSpPr/>
          <p:nvPr/>
        </p:nvSpPr>
        <p:spPr>
          <a:xfrm>
            <a:off x="1233720" y="1066680"/>
            <a:ext cx="71168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Question: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For a regular binary tree of height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, what is the maximum no. of leaves it can have?</a:t>
            </a:r>
            <a:endParaRPr/>
          </a:p>
        </p:txBody>
      </p:sp>
      <p:sp>
        <p:nvSpPr>
          <p:cNvPr id="315" name="CustomShape 4"/>
          <p:cNvSpPr/>
          <p:nvPr/>
        </p:nvSpPr>
        <p:spPr>
          <a:xfrm>
            <a:off x="1202400" y="1383120"/>
            <a:ext cx="1255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Answer: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1600">
                <a:solidFill>
                  <a:srgbClr val="000000"/>
                </a:solidFill>
                <a:latin typeface="Arial"/>
              </a:rPr>
              <a:t>2</a:t>
            </a:r>
            <a:r>
              <a:rPr b="1" lang="en-US">
                <a:solidFill>
                  <a:srgbClr val="000000"/>
                </a:solidFill>
                <a:latin typeface="Arial"/>
              </a:rPr>
              <a:t>h</a:t>
            </a:r>
            <a:endParaRPr/>
          </a:p>
        </p:txBody>
      </p:sp>
      <p:sp>
        <p:nvSpPr>
          <p:cNvPr id="316" name="CustomShape 5"/>
          <p:cNvSpPr/>
          <p:nvPr/>
        </p:nvSpPr>
        <p:spPr>
          <a:xfrm>
            <a:off x="1272600" y="1749600"/>
            <a:ext cx="58017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Question: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What is the max no. of leaves for a regular m-ary tree of height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?</a:t>
            </a:r>
            <a:endParaRPr/>
          </a:p>
        </p:txBody>
      </p:sp>
      <p:sp>
        <p:nvSpPr>
          <p:cNvPr id="317" name="CustomShape 6"/>
          <p:cNvSpPr/>
          <p:nvPr/>
        </p:nvSpPr>
        <p:spPr>
          <a:xfrm>
            <a:off x="1203120" y="2068920"/>
            <a:ext cx="13226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Answer: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1600">
                <a:solidFill>
                  <a:srgbClr val="000000"/>
                </a:solidFill>
                <a:latin typeface="Arial"/>
              </a:rPr>
              <a:t>m</a:t>
            </a:r>
            <a:r>
              <a:rPr b="1" lang="en-US">
                <a:solidFill>
                  <a:srgbClr val="000000"/>
                </a:solidFill>
                <a:latin typeface="Arial"/>
              </a:rPr>
              <a:t>h</a:t>
            </a:r>
            <a:endParaRPr/>
          </a:p>
        </p:txBody>
      </p:sp>
      <p:sp>
        <p:nvSpPr>
          <p:cNvPr id="318" name="CustomShape 7"/>
          <p:cNvSpPr/>
          <p:nvPr/>
        </p:nvSpPr>
        <p:spPr>
          <a:xfrm>
            <a:off x="1228680" y="2514600"/>
            <a:ext cx="34790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Such trees are called 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full trees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.  For example:</a:t>
            </a:r>
            <a:endParaRPr/>
          </a:p>
        </p:txBody>
      </p:sp>
      <p:sp>
        <p:nvSpPr>
          <p:cNvPr id="319" name="CustomShape 8"/>
          <p:cNvSpPr/>
          <p:nvPr/>
        </p:nvSpPr>
        <p:spPr>
          <a:xfrm>
            <a:off x="3727800" y="3048120"/>
            <a:ext cx="15998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Full  Binary  Trees</a:t>
            </a:r>
            <a:endParaRPr/>
          </a:p>
        </p:txBody>
      </p:sp>
      <p:sp>
        <p:nvSpPr>
          <p:cNvPr id="320" name="CustomShape 9"/>
          <p:cNvSpPr/>
          <p:nvPr/>
        </p:nvSpPr>
        <p:spPr>
          <a:xfrm>
            <a:off x="3511440" y="4797720"/>
            <a:ext cx="1947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non-Full  Binary  Trees</a:t>
            </a:r>
            <a:endParaRPr/>
          </a:p>
        </p:txBody>
      </p:sp>
      <p:pic>
        <p:nvPicPr>
          <p:cNvPr descr="" id="32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23880" y="3505320"/>
            <a:ext cx="233640" cy="225720"/>
          </a:xfrm>
          <a:prstGeom prst="rect">
            <a:avLst/>
          </a:prstGeom>
        </p:spPr>
      </p:pic>
      <p:pic>
        <p:nvPicPr>
          <p:cNvPr descr="" id="322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688200" y="3505320"/>
            <a:ext cx="1557000" cy="1002600"/>
          </a:xfrm>
          <a:prstGeom prst="rect">
            <a:avLst/>
          </a:prstGeom>
        </p:spPr>
      </p:pic>
      <p:pic>
        <p:nvPicPr>
          <p:cNvPr descr="" id="323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14600" y="3505320"/>
            <a:ext cx="571320" cy="601200"/>
          </a:xfrm>
          <a:prstGeom prst="rect">
            <a:avLst/>
          </a:prstGeom>
        </p:spPr>
      </p:pic>
      <p:pic>
        <p:nvPicPr>
          <p:cNvPr descr="" id="324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5855040" y="3505320"/>
            <a:ext cx="2631240" cy="1353960"/>
          </a:xfrm>
          <a:prstGeom prst="rect">
            <a:avLst/>
          </a:prstGeom>
        </p:spPr>
      </p:pic>
      <p:pic>
        <p:nvPicPr>
          <p:cNvPr descr="" id="325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5257800"/>
            <a:ext cx="914040" cy="1064160"/>
          </a:xfrm>
          <a:prstGeom prst="rect">
            <a:avLst/>
          </a:prstGeom>
        </p:spPr>
      </p:pic>
      <p:pic>
        <p:nvPicPr>
          <p:cNvPr descr="" id="326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4495680" y="5181480"/>
            <a:ext cx="2185560" cy="1344240"/>
          </a:xfrm>
          <a:prstGeom prst="rect">
            <a:avLst/>
          </a:prstGeom>
        </p:spPr>
      </p:pic>
    </p:spTree>
  </p:cSld>
  <p:timing>
    <p:tnLst>
      <p:par>
        <p:cTn dur="indefinite" id="972" nodeType="tmRoot" restart="never">
          <p:childTnLst>
            <p:seq>
              <p:cTn dur="indefinite" id="973" nodeType="mainSeq">
                <p:childTnLst>
                  <p:par>
                    <p:cTn fill="hold" id="974">
                      <p:stCondLst>
                        <p:cond delay="indefinite"/>
                      </p:stCondLst>
                      <p:childTnLst>
                        <p:par>
                          <p:cTn fill="hold" id="975">
                            <p:stCondLst>
                              <p:cond delay="0"/>
                            </p:stCondLst>
                            <p:childTnLst>
                              <p:par>
                                <p:cTn fill="hold" id="97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78">
                      <p:stCondLst>
                        <p:cond delay="indefinite"/>
                      </p:stCondLst>
                      <p:childTnLst>
                        <p:par>
                          <p:cTn fill="hold" id="979">
                            <p:stCondLst>
                              <p:cond delay="0"/>
                            </p:stCondLst>
                            <p:childTnLst>
                              <p:par>
                                <p:cTn fill="hold" id="98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82">
                      <p:stCondLst>
                        <p:cond delay="indefinite"/>
                      </p:stCondLst>
                      <p:childTnLst>
                        <p:par>
                          <p:cTn fill="hold" id="983">
                            <p:stCondLst>
                              <p:cond delay="0"/>
                            </p:stCondLst>
                            <p:childTnLst>
                              <p:par>
                                <p:cTn fill="hold" id="98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86">
                      <p:stCondLst>
                        <p:cond delay="indefinite"/>
                      </p:stCondLst>
                      <p:childTnLst>
                        <p:par>
                          <p:cTn fill="hold" id="987">
                            <p:stCondLst>
                              <p:cond delay="0"/>
                            </p:stCondLst>
                            <p:childTnLst>
                              <p:par>
                                <p:cTn fill="hold" id="98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0">
                      <p:stCondLst>
                        <p:cond delay="indefinite"/>
                      </p:stCondLst>
                      <p:childTnLst>
                        <p:par>
                          <p:cTn fill="hold" id="991">
                            <p:stCondLst>
                              <p:cond delay="0"/>
                            </p:stCondLst>
                            <p:childTnLst>
                              <p:par>
                                <p:cTn fill="hold" id="99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94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5">
                            <p:stCondLst>
                              <p:cond delay="500"/>
                            </p:stCondLst>
                            <p:childTnLst>
                              <p:par>
                                <p:cTn fill="hold" id="996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98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99">
                            <p:stCondLst>
                              <p:cond delay="1000"/>
                            </p:stCondLst>
                            <p:childTnLst>
                              <p:par>
                                <p:cTn fill="hold" id="1000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002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3">
                            <p:stCondLst>
                              <p:cond delay="1500"/>
                            </p:stCondLst>
                            <p:childTnLst>
                              <p:par>
                                <p:cTn fill="hold" id="100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006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07">
                            <p:stCondLst>
                              <p:cond delay="2000"/>
                            </p:stCondLst>
                            <p:childTnLst>
                              <p:par>
                                <p:cTn fill="hold" id="100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01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11">
                      <p:stCondLst>
                        <p:cond delay="indefinite"/>
                      </p:stCondLst>
                      <p:childTnLst>
                        <p:par>
                          <p:cTn fill="hold" id="1012">
                            <p:stCondLst>
                              <p:cond delay="0"/>
                            </p:stCondLst>
                            <p:childTnLst>
                              <p:par>
                                <p:cTn fill="hold" id="101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15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16">
                            <p:stCondLst>
                              <p:cond delay="500"/>
                            </p:stCondLst>
                            <p:childTnLst>
                              <p:par>
                                <p:cTn fill="hold" id="10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019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20">
                            <p:stCondLst>
                              <p:cond delay="1000"/>
                            </p:stCondLst>
                            <p:childTnLst>
                              <p:par>
                                <p:cTn fill="hold" id="10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023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328" name="CustomShape 2"/>
          <p:cNvSpPr/>
          <p:nvPr/>
        </p:nvSpPr>
        <p:spPr>
          <a:xfrm>
            <a:off x="1455840" y="685800"/>
            <a:ext cx="10483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 u="sng">
                <a:solidFill>
                  <a:srgbClr val="000000"/>
                </a:solidFill>
                <a:latin typeface="Times New Roman"/>
              </a:rPr>
              <a:t>Definition</a:t>
            </a:r>
            <a:endParaRPr/>
          </a:p>
        </p:txBody>
      </p:sp>
      <p:sp>
        <p:nvSpPr>
          <p:cNvPr id="329" name="CustomShape 3"/>
          <p:cNvSpPr/>
          <p:nvPr/>
        </p:nvSpPr>
        <p:spPr>
          <a:xfrm>
            <a:off x="1751760" y="990720"/>
            <a:ext cx="53334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The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min no. of leaves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that a regular m-ary tree of height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can have is:</a:t>
            </a:r>
            <a:endParaRPr/>
          </a:p>
        </p:txBody>
      </p:sp>
      <p:sp>
        <p:nvSpPr>
          <p:cNvPr id="330" name="CustomShape 4"/>
          <p:cNvSpPr/>
          <p:nvPr/>
        </p:nvSpPr>
        <p:spPr>
          <a:xfrm>
            <a:off x="3847680" y="1371600"/>
            <a:ext cx="1400400" cy="333720"/>
          </a:xfrm>
          <a:prstGeom prst="rect">
            <a:avLst/>
          </a:prstGeom>
          <a:ln w="25560">
            <a:solidFill>
              <a:srgbClr val="000000"/>
            </a:solidFill>
            <a:miter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Courier New"/>
              </a:rPr>
              <a:t>1 + h(m-1)</a:t>
            </a:r>
            <a:endParaRPr/>
          </a:p>
        </p:txBody>
      </p:sp>
      <p:pic>
        <p:nvPicPr>
          <p:cNvPr descr="" id="33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791320" y="1905120"/>
            <a:ext cx="1307160" cy="1980720"/>
          </a:xfrm>
          <a:prstGeom prst="rect">
            <a:avLst/>
          </a:prstGeom>
        </p:spPr>
      </p:pic>
      <p:sp>
        <p:nvSpPr>
          <p:cNvPr id="332" name="CustomShape 5"/>
          <p:cNvSpPr/>
          <p:nvPr/>
        </p:nvSpPr>
        <p:spPr>
          <a:xfrm>
            <a:off x="2290680" y="1981080"/>
            <a:ext cx="22842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An example, for binary trees:</a:t>
            </a:r>
            <a:endParaRPr/>
          </a:p>
        </p:txBody>
      </p:sp>
      <p:sp>
        <p:nvSpPr>
          <p:cNvPr id="333" name="CustomShape 6"/>
          <p:cNvSpPr/>
          <p:nvPr/>
        </p:nvSpPr>
        <p:spPr>
          <a:xfrm>
            <a:off x="3053520" y="2362320"/>
            <a:ext cx="790560" cy="333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>
                <a:latin typeface="Courier New"/>
              </a:rPr>
              <a:t>m = 2</a:t>
            </a:r>
            <a:endParaRPr/>
          </a:p>
        </p:txBody>
      </p:sp>
      <p:sp>
        <p:nvSpPr>
          <p:cNvPr id="334" name="CustomShape 7"/>
          <p:cNvSpPr/>
          <p:nvPr/>
        </p:nvSpPr>
        <p:spPr>
          <a:xfrm>
            <a:off x="3053520" y="2666880"/>
            <a:ext cx="790560" cy="333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>
                <a:latin typeface="Courier New"/>
              </a:rPr>
              <a:t>h = 4</a:t>
            </a:r>
            <a:endParaRPr/>
          </a:p>
        </p:txBody>
      </p:sp>
      <p:sp>
        <p:nvSpPr>
          <p:cNvPr id="335" name="CustomShape 8"/>
          <p:cNvSpPr/>
          <p:nvPr/>
        </p:nvSpPr>
        <p:spPr>
          <a:xfrm>
            <a:off x="2286000" y="3058200"/>
            <a:ext cx="274284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So for a binary tree of height 4, the min no. of leaves for such a tree is:</a:t>
            </a:r>
            <a:endParaRPr/>
          </a:p>
        </p:txBody>
      </p:sp>
      <p:sp>
        <p:nvSpPr>
          <p:cNvPr id="336" name="CustomShape 9"/>
          <p:cNvSpPr/>
          <p:nvPr/>
        </p:nvSpPr>
        <p:spPr>
          <a:xfrm>
            <a:off x="2296800" y="3581280"/>
            <a:ext cx="29548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ourier New"/>
              </a:rPr>
              <a:t>1 + 4(2-1)  =  1 + 4  =  5</a:t>
            </a:r>
            <a:endParaRPr/>
          </a:p>
        </p:txBody>
      </p:sp>
      <p:sp>
        <p:nvSpPr>
          <p:cNvPr id="337" name="CustomShape 10"/>
          <p:cNvSpPr/>
          <p:nvPr/>
        </p:nvSpPr>
        <p:spPr>
          <a:xfrm>
            <a:off x="2291400" y="4343400"/>
            <a:ext cx="23328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An example, for ternary trees:</a:t>
            </a:r>
            <a:endParaRPr/>
          </a:p>
        </p:txBody>
      </p:sp>
      <p:pic>
        <p:nvPicPr>
          <p:cNvPr descr="" id="338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867280" y="4267080"/>
            <a:ext cx="1107000" cy="2037960"/>
          </a:xfrm>
          <a:prstGeom prst="rect">
            <a:avLst/>
          </a:prstGeom>
        </p:spPr>
      </p:pic>
      <p:sp>
        <p:nvSpPr>
          <p:cNvPr id="339" name="CustomShape 11"/>
          <p:cNvSpPr/>
          <p:nvPr/>
        </p:nvSpPr>
        <p:spPr>
          <a:xfrm>
            <a:off x="3013560" y="4800600"/>
            <a:ext cx="790560" cy="333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>
                <a:latin typeface="Courier New"/>
              </a:rPr>
              <a:t>m = 3</a:t>
            </a:r>
            <a:endParaRPr/>
          </a:p>
        </p:txBody>
      </p:sp>
      <p:sp>
        <p:nvSpPr>
          <p:cNvPr id="340" name="CustomShape 12"/>
          <p:cNvSpPr/>
          <p:nvPr/>
        </p:nvSpPr>
        <p:spPr>
          <a:xfrm>
            <a:off x="3013560" y="5105520"/>
            <a:ext cx="790560" cy="333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>
                <a:latin typeface="Courier New"/>
              </a:rPr>
              <a:t>h = 5</a:t>
            </a:r>
            <a:endParaRPr/>
          </a:p>
        </p:txBody>
      </p:sp>
      <p:sp>
        <p:nvSpPr>
          <p:cNvPr id="341" name="CustomShape 13"/>
          <p:cNvSpPr/>
          <p:nvPr/>
        </p:nvSpPr>
        <p:spPr>
          <a:xfrm>
            <a:off x="2286000" y="5496480"/>
            <a:ext cx="274284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So for a ternary tree of height 5, the min no. of leaves for such a tree is:</a:t>
            </a:r>
            <a:endParaRPr/>
          </a:p>
        </p:txBody>
      </p:sp>
      <p:sp>
        <p:nvSpPr>
          <p:cNvPr id="342" name="CustomShape 14"/>
          <p:cNvSpPr/>
          <p:nvPr/>
        </p:nvSpPr>
        <p:spPr>
          <a:xfrm>
            <a:off x="2297520" y="6019920"/>
            <a:ext cx="31680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ourier New"/>
              </a:rPr>
              <a:t>1 + 5(3-1)  =  1 + 10  =  11</a:t>
            </a:r>
            <a:endParaRPr/>
          </a:p>
        </p:txBody>
      </p:sp>
    </p:spTree>
  </p:cSld>
  <p:timing>
    <p:tnLst>
      <p:par>
        <p:cTn dur="indefinite" id="1024" nodeType="tmRoot" restart="never">
          <p:childTnLst>
            <p:seq>
              <p:cTn dur="indefinite" id="1025" nodeType="mainSeq">
                <p:childTnLst>
                  <p:par>
                    <p:cTn fill="hold" id="1026">
                      <p:stCondLst>
                        <p:cond delay="indefinite"/>
                      </p:stCondLst>
                      <p:childTnLst>
                        <p:par>
                          <p:cTn fill="hold" id="1027">
                            <p:stCondLst>
                              <p:cond delay="0"/>
                            </p:stCondLst>
                            <p:childTnLst>
                              <p:par>
                                <p:cTn fill="hold" id="102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3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31">
                      <p:stCondLst>
                        <p:cond delay="indefinite"/>
                      </p:stCondLst>
                      <p:childTnLst>
                        <p:par>
                          <p:cTn fill="hold" id="1032">
                            <p:stCondLst>
                              <p:cond delay="0"/>
                            </p:stCondLst>
                            <p:childTnLst>
                              <p:par>
                                <p:cTn fill="hold" id="103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35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36">
                            <p:stCondLst>
                              <p:cond delay="500"/>
                            </p:stCondLst>
                            <p:childTnLst>
                              <p:par>
                                <p:cTn fill="hold" id="103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039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40">
                            <p:stCondLst>
                              <p:cond delay="1000"/>
                            </p:stCondLst>
                            <p:childTnLst>
                              <p:par>
                                <p:cTn fill="hold" id="1041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43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4">
                      <p:stCondLst>
                        <p:cond delay="indefinite"/>
                      </p:stCondLst>
                      <p:childTnLst>
                        <p:par>
                          <p:cTn fill="hold" id="1045">
                            <p:stCondLst>
                              <p:cond delay="0"/>
                            </p:stCondLst>
                            <p:childTnLst>
                              <p:par>
                                <p:cTn fill="hold" id="104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48">
                      <p:stCondLst>
                        <p:cond delay="indefinite"/>
                      </p:stCondLst>
                      <p:childTnLst>
                        <p:par>
                          <p:cTn fill="hold" id="1049">
                            <p:stCondLst>
                              <p:cond delay="0"/>
                            </p:stCondLst>
                            <p:childTnLst>
                              <p:par>
                                <p:cTn fill="hold" id="105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52">
                      <p:stCondLst>
                        <p:cond delay="indefinite"/>
                      </p:stCondLst>
                      <p:childTnLst>
                        <p:par>
                          <p:cTn fill="hold" id="1053">
                            <p:stCondLst>
                              <p:cond delay="0"/>
                            </p:stCondLst>
                            <p:childTnLst>
                              <p:par>
                                <p:cTn fill="hold" id="105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56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57">
                            <p:stCondLst>
                              <p:cond delay="500"/>
                            </p:stCondLst>
                            <p:childTnLst>
                              <p:par>
                                <p:cTn fill="hold" id="105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06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61">
                            <p:stCondLst>
                              <p:cond delay="1000"/>
                            </p:stCondLst>
                            <p:childTnLst>
                              <p:par>
                                <p:cTn fill="hold" id="1062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064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65">
                      <p:stCondLst>
                        <p:cond delay="indefinite"/>
                      </p:stCondLst>
                      <p:childTnLst>
                        <p:par>
                          <p:cTn fill="hold" id="1066">
                            <p:stCondLst>
                              <p:cond delay="0"/>
                            </p:stCondLst>
                            <p:childTnLst>
                              <p:par>
                                <p:cTn fill="hold" id="106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69">
                      <p:stCondLst>
                        <p:cond delay="indefinite"/>
                      </p:stCondLst>
                      <p:childTnLst>
                        <p:par>
                          <p:cTn fill="hold" id="1070">
                            <p:stCondLst>
                              <p:cond delay="0"/>
                            </p:stCondLst>
                            <p:childTnLst>
                              <p:par>
                                <p:cTn fill="hold" id="107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344" name="CustomShape 2"/>
          <p:cNvSpPr/>
          <p:nvPr/>
        </p:nvSpPr>
        <p:spPr>
          <a:xfrm>
            <a:off x="770040" y="762120"/>
            <a:ext cx="10483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 u="sng">
                <a:solidFill>
                  <a:srgbClr val="000000"/>
                </a:solidFill>
                <a:latin typeface="Times New Roman"/>
              </a:rPr>
              <a:t>Definition</a:t>
            </a:r>
            <a:endParaRPr/>
          </a:p>
        </p:txBody>
      </p:sp>
      <p:sp>
        <p:nvSpPr>
          <p:cNvPr id="345" name="CustomShape 3"/>
          <p:cNvSpPr/>
          <p:nvPr/>
        </p:nvSpPr>
        <p:spPr>
          <a:xfrm>
            <a:off x="1143000" y="1219320"/>
            <a:ext cx="72385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00"/>
                </a:solidFill>
                <a:latin typeface="Times New Roman"/>
              </a:rPr>
              <a:t>Complete Binary Tree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– Such a tree of height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is a full tree up to level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h-1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and is filled in from left-to-right at level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sp>
        <p:nvSpPr>
          <p:cNvPr id="346" name="CustomShape 4"/>
          <p:cNvSpPr/>
          <p:nvPr/>
        </p:nvSpPr>
        <p:spPr>
          <a:xfrm>
            <a:off x="1145880" y="2137320"/>
            <a:ext cx="11304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 example:</a:t>
            </a:r>
            <a:endParaRPr/>
          </a:p>
        </p:txBody>
      </p:sp>
      <p:sp>
        <p:nvSpPr>
          <p:cNvPr id="347" name="CustomShape 5"/>
          <p:cNvSpPr/>
          <p:nvPr/>
        </p:nvSpPr>
        <p:spPr>
          <a:xfrm>
            <a:off x="3442680" y="2126880"/>
            <a:ext cx="21013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en-US" sz="1600">
                <a:solidFill>
                  <a:srgbClr val="0000ff"/>
                </a:solidFill>
                <a:latin typeface="Times New Roman"/>
              </a:rPr>
              <a:t>Complete Binary Trees</a:t>
            </a:r>
            <a:endParaRPr/>
          </a:p>
        </p:txBody>
      </p:sp>
      <p:sp>
        <p:nvSpPr>
          <p:cNvPr id="348" name="CustomShape 6"/>
          <p:cNvSpPr/>
          <p:nvPr/>
        </p:nvSpPr>
        <p:spPr>
          <a:xfrm>
            <a:off x="3894840" y="4499640"/>
            <a:ext cx="13255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en-US" sz="1600">
                <a:solidFill>
                  <a:srgbClr val="0000ff"/>
                </a:solidFill>
                <a:latin typeface="Times New Roman"/>
              </a:rPr>
              <a:t>Not Complete</a:t>
            </a:r>
            <a:endParaRPr/>
          </a:p>
        </p:txBody>
      </p:sp>
      <p:pic>
        <p:nvPicPr>
          <p:cNvPr descr="" id="34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181560" y="2736360"/>
            <a:ext cx="2276280" cy="1227600"/>
          </a:xfrm>
          <a:prstGeom prst="rect">
            <a:avLst/>
          </a:prstGeom>
        </p:spPr>
      </p:pic>
      <p:pic>
        <p:nvPicPr>
          <p:cNvPr descr="" id="350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0" y="2736360"/>
            <a:ext cx="1971720" cy="1199880"/>
          </a:xfrm>
          <a:prstGeom prst="rect">
            <a:avLst/>
          </a:prstGeom>
        </p:spPr>
      </p:pic>
      <p:pic>
        <p:nvPicPr>
          <p:cNvPr descr="" id="351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219320" y="2736360"/>
            <a:ext cx="2012400" cy="1229400"/>
          </a:xfrm>
          <a:prstGeom prst="rect">
            <a:avLst/>
          </a:prstGeom>
        </p:spPr>
      </p:pic>
      <p:sp>
        <p:nvSpPr>
          <p:cNvPr id="352" name="CustomShape 7"/>
          <p:cNvSpPr/>
          <p:nvPr/>
        </p:nvSpPr>
        <p:spPr>
          <a:xfrm>
            <a:off x="5562720" y="3193560"/>
            <a:ext cx="38052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pic>
        <p:nvPicPr>
          <p:cNvPr descr="" id="353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2428200" y="5014080"/>
            <a:ext cx="1828440" cy="1113840"/>
          </a:xfrm>
          <a:prstGeom prst="rect">
            <a:avLst/>
          </a:prstGeom>
        </p:spPr>
      </p:pic>
      <p:pic>
        <p:nvPicPr>
          <p:cNvPr descr="" id="354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533520" y="5032800"/>
            <a:ext cx="1784520" cy="1139040"/>
          </a:xfrm>
          <a:prstGeom prst="rect">
            <a:avLst/>
          </a:prstGeom>
        </p:spPr>
      </p:pic>
      <p:pic>
        <p:nvPicPr>
          <p:cNvPr descr="" id="355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6543000" y="4970520"/>
            <a:ext cx="1980720" cy="1128960"/>
          </a:xfrm>
          <a:prstGeom prst="rect">
            <a:avLst/>
          </a:prstGeom>
        </p:spPr>
      </p:pic>
      <p:pic>
        <p:nvPicPr>
          <p:cNvPr descr="" id="356" name="Picture 8"/>
          <p:cNvPicPr/>
          <p:nvPr/>
        </p:nvPicPr>
        <p:blipFill>
          <a:blip r:embed="rId7"/>
          <a:stretch>
            <a:fillRect/>
          </a:stretch>
        </p:blipFill>
        <p:spPr>
          <a:xfrm>
            <a:off x="4409280" y="4990320"/>
            <a:ext cx="1996200" cy="1109160"/>
          </a:xfrm>
          <a:prstGeom prst="rect">
            <a:avLst/>
          </a:prstGeom>
        </p:spPr>
      </p:pic>
    </p:spTree>
  </p:cSld>
  <p:timing>
    <p:tnLst>
      <p:par>
        <p:cTn dur="indefinite" id="1073" nodeType="tmRoot" restart="never">
          <p:childTnLst>
            <p:seq>
              <p:cTn dur="indefinite" id="1074" nodeType="mainSeq">
                <p:childTnLst>
                  <p:par>
                    <p:cTn fill="hold" id="1075">
                      <p:stCondLst>
                        <p:cond delay="indefinite"/>
                      </p:stCondLst>
                      <p:childTnLst>
                        <p:par>
                          <p:cTn fill="hold" id="1076">
                            <p:stCondLst>
                              <p:cond delay="0"/>
                            </p:stCondLst>
                            <p:childTnLst>
                              <p:par>
                                <p:cTn fill="hold" id="107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079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0">
                            <p:stCondLst>
                              <p:cond delay="1000"/>
                            </p:stCondLst>
                            <p:childTnLst>
                              <p:par>
                                <p:cTn fill="hold" id="1081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1083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4">
                            <p:stCondLst>
                              <p:cond delay="2000"/>
                            </p:stCondLst>
                            <p:childTnLst>
                              <p:par>
                                <p:cTn fill="hold" id="108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1087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88">
                            <p:stCondLst>
                              <p:cond delay="3000"/>
                            </p:stCondLst>
                            <p:childTnLst>
                              <p:par>
                                <p:cTn fill="hold" id="108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1091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92">
                            <p:stCondLst>
                              <p:cond delay="4000"/>
                            </p:stCondLst>
                            <p:childTnLst>
                              <p:par>
                                <p:cTn fill="hold" id="109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1000" fill="freeze" id="1095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96">
                            <p:stCondLst>
                              <p:cond delay="5000"/>
                            </p:stCondLst>
                            <p:childTnLst>
                              <p:par>
                                <p:cTn fill="hold" id="109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1099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00">
                      <p:stCondLst>
                        <p:cond delay="indefinite"/>
                      </p:stCondLst>
                      <p:childTnLst>
                        <p:par>
                          <p:cTn fill="hold" id="1101">
                            <p:stCondLst>
                              <p:cond delay="0"/>
                            </p:stCondLst>
                            <p:childTnLst>
                              <p:par>
                                <p:cTn fill="hold" id="110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04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05">
                      <p:stCondLst>
                        <p:cond delay="indefinite"/>
                      </p:stCondLst>
                      <p:childTnLst>
                        <p:par>
                          <p:cTn fill="hold" id="1106">
                            <p:stCondLst>
                              <p:cond delay="0"/>
                            </p:stCondLst>
                            <p:childTnLst>
                              <p:par>
                                <p:cTn fill="hold" id="110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109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0">
                      <p:stCondLst>
                        <p:cond delay="indefinite"/>
                      </p:stCondLst>
                      <p:childTnLst>
                        <p:par>
                          <p:cTn fill="hold" id="1111">
                            <p:stCondLst>
                              <p:cond delay="0"/>
                            </p:stCondLst>
                            <p:childTnLst>
                              <p:par>
                                <p:cTn fill="hold" id="111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114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5">
                      <p:stCondLst>
                        <p:cond delay="indefinite"/>
                      </p:stCondLst>
                      <p:childTnLst>
                        <p:par>
                          <p:cTn fill="hold" id="1116">
                            <p:stCondLst>
                              <p:cond delay="0"/>
                            </p:stCondLst>
                            <p:childTnLst>
                              <p:par>
                                <p:cTn fill="hold" id="1117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119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20">
                      <p:stCondLst>
                        <p:cond delay="indefinite"/>
                      </p:stCondLst>
                      <p:childTnLst>
                        <p:par>
                          <p:cTn fill="hold" id="1121">
                            <p:stCondLst>
                              <p:cond delay="0"/>
                            </p:stCondLst>
                            <p:childTnLst>
                              <p:par>
                                <p:cTn fill="hold" id="112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124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358" name="CustomShape 2"/>
          <p:cNvSpPr/>
          <p:nvPr/>
        </p:nvSpPr>
        <p:spPr>
          <a:xfrm>
            <a:off x="846000" y="685800"/>
            <a:ext cx="25358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More Mathematical Properties</a:t>
            </a:r>
            <a:endParaRPr/>
          </a:p>
        </p:txBody>
      </p:sp>
      <p:sp>
        <p:nvSpPr>
          <p:cNvPr id="359" name="CustomShape 3"/>
          <p:cNvSpPr/>
          <p:nvPr/>
        </p:nvSpPr>
        <p:spPr>
          <a:xfrm>
            <a:off x="1114200" y="1143000"/>
            <a:ext cx="56995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Question: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How is the height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related to the total number of nodes,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, in a:</a:t>
            </a:r>
            <a:endParaRPr/>
          </a:p>
        </p:txBody>
      </p:sp>
      <p:sp>
        <p:nvSpPr>
          <p:cNvPr id="360" name="CustomShape 4"/>
          <p:cNvSpPr/>
          <p:nvPr/>
        </p:nvSpPr>
        <p:spPr>
          <a:xfrm>
            <a:off x="3931560" y="1447920"/>
            <a:ext cx="15634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1)  full binary tree?</a:t>
            </a:r>
            <a:endParaRPr/>
          </a:p>
        </p:txBody>
      </p:sp>
      <p:sp>
        <p:nvSpPr>
          <p:cNvPr id="361" name="CustomShape 5"/>
          <p:cNvSpPr/>
          <p:nvPr/>
        </p:nvSpPr>
        <p:spPr>
          <a:xfrm>
            <a:off x="3932280" y="1752480"/>
            <a:ext cx="15314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2)  full m-ary tree?</a:t>
            </a:r>
            <a:endParaRPr/>
          </a:p>
        </p:txBody>
      </p:sp>
      <p:sp>
        <p:nvSpPr>
          <p:cNvPr id="362" name="CustomShape 6"/>
          <p:cNvSpPr/>
          <p:nvPr/>
        </p:nvSpPr>
        <p:spPr>
          <a:xfrm>
            <a:off x="1100160" y="2209680"/>
            <a:ext cx="47606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Recall that the no. of nodes for a full binary tree of height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is:</a:t>
            </a:r>
            <a:endParaRPr/>
          </a:p>
        </p:txBody>
      </p:sp>
      <p:sp>
        <p:nvSpPr>
          <p:cNvPr id="363" name="CustomShape 7"/>
          <p:cNvSpPr/>
          <p:nvPr/>
        </p:nvSpPr>
        <p:spPr>
          <a:xfrm>
            <a:off x="4248000" y="2590920"/>
            <a:ext cx="924480" cy="363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2</a:t>
            </a:r>
            <a:r>
              <a:rPr b="1" lang="en-US">
                <a:solidFill>
                  <a:srgbClr val="000000"/>
                </a:solidFill>
                <a:latin typeface="Arial"/>
              </a:rPr>
              <a:t>h+1</a:t>
            </a:r>
            <a:r>
              <a:rPr b="1" lang="en-US" sz="1600">
                <a:solidFill>
                  <a:srgbClr val="000000"/>
                </a:solidFill>
                <a:latin typeface="Arial"/>
              </a:rPr>
              <a:t>−1</a:t>
            </a:r>
            <a:endParaRPr/>
          </a:p>
        </p:txBody>
      </p:sp>
      <p:sp>
        <p:nvSpPr>
          <p:cNvPr id="364" name="CustomShape 8"/>
          <p:cNvSpPr/>
          <p:nvPr/>
        </p:nvSpPr>
        <p:spPr>
          <a:xfrm>
            <a:off x="1280160" y="2988360"/>
            <a:ext cx="4989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So, to get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in terms of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n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just solve the following equation for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365" name="CustomShape 9"/>
          <p:cNvSpPr/>
          <p:nvPr/>
        </p:nvSpPr>
        <p:spPr>
          <a:xfrm>
            <a:off x="4041360" y="3429000"/>
            <a:ext cx="1392480" cy="363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2</a:t>
            </a:r>
            <a:r>
              <a:rPr b="1" lang="en-US">
                <a:solidFill>
                  <a:srgbClr val="000000"/>
                </a:solidFill>
                <a:latin typeface="Arial"/>
              </a:rPr>
              <a:t>h+1</a:t>
            </a:r>
            <a:r>
              <a:rPr b="1" lang="en-US" sz="1600">
                <a:solidFill>
                  <a:srgbClr val="000000"/>
                </a:solidFill>
                <a:latin typeface="Arial"/>
              </a:rPr>
              <a:t>−1  =  n</a:t>
            </a:r>
            <a:endParaRPr/>
          </a:p>
        </p:txBody>
      </p:sp>
      <p:sp>
        <p:nvSpPr>
          <p:cNvPr id="366" name="CustomShape 10"/>
          <p:cNvSpPr/>
          <p:nvPr/>
        </p:nvSpPr>
        <p:spPr>
          <a:xfrm>
            <a:off x="3962880" y="3852360"/>
            <a:ext cx="1889280" cy="363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2</a:t>
            </a:r>
            <a:r>
              <a:rPr b="1" lang="en-US">
                <a:solidFill>
                  <a:srgbClr val="000000"/>
                </a:solidFill>
                <a:latin typeface="Arial"/>
              </a:rPr>
              <a:t>h+1      </a:t>
            </a:r>
            <a:r>
              <a:rPr b="1" lang="en-US" sz="1600">
                <a:solidFill>
                  <a:srgbClr val="000000"/>
                </a:solidFill>
                <a:latin typeface="Arial"/>
              </a:rPr>
              <a:t>  =  n + 1</a:t>
            </a:r>
            <a:endParaRPr/>
          </a:p>
        </p:txBody>
      </p:sp>
      <p:sp>
        <p:nvSpPr>
          <p:cNvPr id="367" name="CustomShape 11"/>
          <p:cNvSpPr/>
          <p:nvPr/>
        </p:nvSpPr>
        <p:spPr>
          <a:xfrm>
            <a:off x="4201920" y="4267080"/>
            <a:ext cx="21229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h + 1   =  log2 (n + 1)</a:t>
            </a:r>
            <a:endParaRPr/>
          </a:p>
        </p:txBody>
      </p:sp>
      <p:sp>
        <p:nvSpPr>
          <p:cNvPr id="368" name="CustomShape 12"/>
          <p:cNvSpPr/>
          <p:nvPr/>
        </p:nvSpPr>
        <p:spPr>
          <a:xfrm>
            <a:off x="4549680" y="4690800"/>
            <a:ext cx="21229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h   =  log2 (n + 1) − 1</a:t>
            </a:r>
            <a:endParaRPr/>
          </a:p>
        </p:txBody>
      </p:sp>
      <p:sp>
        <p:nvSpPr>
          <p:cNvPr id="369" name="CustomShape 13"/>
          <p:cNvSpPr/>
          <p:nvPr/>
        </p:nvSpPr>
        <p:spPr>
          <a:xfrm>
            <a:off x="1112040" y="5178600"/>
            <a:ext cx="12934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1400">
                <a:latin typeface="Times New Roman"/>
              </a:rPr>
              <a:t>Similarly, since</a:t>
            </a:r>
            <a:endParaRPr/>
          </a:p>
        </p:txBody>
      </p:sp>
      <p:sp>
        <p:nvSpPr>
          <p:cNvPr id="370" name="CustomShape 14"/>
          <p:cNvSpPr/>
          <p:nvPr/>
        </p:nvSpPr>
        <p:spPr>
          <a:xfrm>
            <a:off x="2334960" y="5044320"/>
            <a:ext cx="1161360" cy="607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 u="sng">
                <a:latin typeface="Arial"/>
              </a:rPr>
              <a:t> </a:t>
            </a:r>
            <a:r>
              <a:rPr b="1" lang="en-US" sz="1600" u="sng">
                <a:latin typeface="Arial"/>
              </a:rPr>
              <a:t>m</a:t>
            </a:r>
            <a:r>
              <a:rPr b="1" lang="en-US" u="sng">
                <a:latin typeface="Arial"/>
              </a:rPr>
              <a:t>h+1</a:t>
            </a:r>
            <a:r>
              <a:rPr b="1" lang="en-US" sz="1600" u="sng">
                <a:latin typeface="Arial"/>
              </a:rPr>
              <a:t>−1 </a:t>
            </a:r>
            <a:r>
              <a:rPr b="1" lang="en-US" sz="1600">
                <a:latin typeface="Arial"/>
              </a:rPr>
              <a:t> </a:t>
            </a:r>
            <a:endParaRPr/>
          </a:p>
          <a:p>
            <a:r>
              <a:rPr b="1" lang="en-US" sz="1600">
                <a:latin typeface="Arial"/>
              </a:rPr>
              <a:t>   </a:t>
            </a:r>
            <a:r>
              <a:rPr b="1" lang="en-US" sz="1600">
                <a:latin typeface="Arial"/>
              </a:rPr>
              <a:t>m −1</a:t>
            </a:r>
            <a:endParaRPr/>
          </a:p>
        </p:txBody>
      </p:sp>
      <p:sp>
        <p:nvSpPr>
          <p:cNvPr id="371" name="CustomShape 15"/>
          <p:cNvSpPr/>
          <p:nvPr/>
        </p:nvSpPr>
        <p:spPr>
          <a:xfrm>
            <a:off x="3237120" y="5163120"/>
            <a:ext cx="592560" cy="3337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600">
                <a:latin typeface="Arial"/>
              </a:rPr>
              <a:t> </a:t>
            </a:r>
            <a:r>
              <a:rPr b="1" lang="en-US" sz="1600">
                <a:latin typeface="Arial"/>
              </a:rPr>
              <a:t>=  n</a:t>
            </a:r>
            <a:endParaRPr/>
          </a:p>
        </p:txBody>
      </p:sp>
      <p:sp>
        <p:nvSpPr>
          <p:cNvPr id="372" name="CustomShape 16"/>
          <p:cNvSpPr/>
          <p:nvPr/>
        </p:nvSpPr>
        <p:spPr>
          <a:xfrm>
            <a:off x="3782160" y="5181480"/>
            <a:ext cx="444060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1400">
                <a:latin typeface="Times New Roman"/>
              </a:rPr>
              <a:t>for  full m-ary trees, the solution is easily determined to be:</a:t>
            </a:r>
            <a:endParaRPr/>
          </a:p>
        </p:txBody>
      </p:sp>
      <p:sp>
        <p:nvSpPr>
          <p:cNvPr id="373" name="CustomShape 17"/>
          <p:cNvSpPr/>
          <p:nvPr/>
        </p:nvSpPr>
        <p:spPr>
          <a:xfrm>
            <a:off x="4565160" y="5562720"/>
            <a:ext cx="27367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h   =  logm [n(m−1) + 1] − 1</a:t>
            </a:r>
            <a:endParaRPr/>
          </a:p>
        </p:txBody>
      </p:sp>
      <p:sp>
        <p:nvSpPr>
          <p:cNvPr id="374" name="CustomShape 18"/>
          <p:cNvSpPr/>
          <p:nvPr/>
        </p:nvSpPr>
        <p:spPr>
          <a:xfrm>
            <a:off x="1121040" y="6016680"/>
            <a:ext cx="63453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Questions: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Will these log functions always return integer values?   Why, or why not?</a:t>
            </a:r>
            <a:endParaRPr/>
          </a:p>
        </p:txBody>
      </p:sp>
    </p:spTree>
  </p:cSld>
  <p:timing>
    <p:tnLst>
      <p:par>
        <p:cTn dur="indefinite" id="1125" nodeType="tmRoot" restart="never">
          <p:childTnLst>
            <p:seq>
              <p:cTn dur="indefinite" id="1126" nodeType="mainSeq">
                <p:childTnLst>
                  <p:par>
                    <p:cTn fill="hold" id="1127">
                      <p:stCondLst>
                        <p:cond delay="indefinite"/>
                      </p:stCondLst>
                      <p:childTnLst>
                        <p:par>
                          <p:cTn fill="hold" id="1128">
                            <p:stCondLst>
                              <p:cond delay="0"/>
                            </p:stCondLst>
                            <p:childTnLst>
                              <p:par>
                                <p:cTn fill="hold" id="112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31">
                      <p:stCondLst>
                        <p:cond delay="indefinite"/>
                      </p:stCondLst>
                      <p:childTnLst>
                        <p:par>
                          <p:cTn fill="hold" id="1132">
                            <p:stCondLst>
                              <p:cond delay="0"/>
                            </p:stCondLst>
                            <p:childTnLst>
                              <p:par>
                                <p:cTn fill="hold" id="113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35">
                      <p:stCondLst>
                        <p:cond delay="indefinite"/>
                      </p:stCondLst>
                      <p:childTnLst>
                        <p:par>
                          <p:cTn fill="hold" id="1136">
                            <p:stCondLst>
                              <p:cond delay="0"/>
                            </p:stCondLst>
                            <p:childTnLst>
                              <p:par>
                                <p:cTn fill="hold" id="113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39">
                      <p:stCondLst>
                        <p:cond delay="indefinite"/>
                      </p:stCondLst>
                      <p:childTnLst>
                        <p:par>
                          <p:cTn fill="hold" id="1140">
                            <p:stCondLst>
                              <p:cond delay="0"/>
                            </p:stCondLst>
                            <p:childTnLst>
                              <p:par>
                                <p:cTn fill="hold" id="114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43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44">
                      <p:stCondLst>
                        <p:cond delay="indefinite"/>
                      </p:stCondLst>
                      <p:childTnLst>
                        <p:par>
                          <p:cTn fill="hold" id="1145">
                            <p:stCondLst>
                              <p:cond delay="0"/>
                            </p:stCondLst>
                            <p:childTnLst>
                              <p:par>
                                <p:cTn fill="hold" id="114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48">
                      <p:stCondLst>
                        <p:cond delay="indefinite"/>
                      </p:stCondLst>
                      <p:childTnLst>
                        <p:par>
                          <p:cTn fill="hold" id="1149">
                            <p:stCondLst>
                              <p:cond delay="0"/>
                            </p:stCondLst>
                            <p:childTnLst>
                              <p:par>
                                <p:cTn fill="hold" id="115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52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3">
                      <p:stCondLst>
                        <p:cond delay="indefinite"/>
                      </p:stCondLst>
                      <p:childTnLst>
                        <p:par>
                          <p:cTn fill="hold" id="1154">
                            <p:stCondLst>
                              <p:cond delay="0"/>
                            </p:stCondLst>
                            <p:childTnLst>
                              <p:par>
                                <p:cTn fill="hold" id="115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57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8">
                      <p:stCondLst>
                        <p:cond delay="indefinite"/>
                      </p:stCondLst>
                      <p:childTnLst>
                        <p:par>
                          <p:cTn fill="hold" id="1159">
                            <p:stCondLst>
                              <p:cond delay="0"/>
                            </p:stCondLst>
                            <p:childTnLst>
                              <p:par>
                                <p:cTn fill="hold" id="116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62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63">
                      <p:stCondLst>
                        <p:cond delay="indefinite"/>
                      </p:stCondLst>
                      <p:childTnLst>
                        <p:par>
                          <p:cTn fill="hold" id="1164">
                            <p:stCondLst>
                              <p:cond delay="0"/>
                            </p:stCondLst>
                            <p:childTnLst>
                              <p:par>
                                <p:cTn fill="hold" id="116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67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68">
                      <p:stCondLst>
                        <p:cond delay="indefinite"/>
                      </p:stCondLst>
                      <p:childTnLst>
                        <p:par>
                          <p:cTn fill="hold" id="1169">
                            <p:stCondLst>
                              <p:cond delay="0"/>
                            </p:stCondLst>
                            <p:childTnLst>
                              <p:par>
                                <p:cTn fill="hold" id="117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72">
                      <p:stCondLst>
                        <p:cond delay="indefinite"/>
                      </p:stCondLst>
                      <p:childTnLst>
                        <p:par>
                          <p:cTn fill="hold" id="1173">
                            <p:stCondLst>
                              <p:cond delay="0"/>
                            </p:stCondLst>
                            <p:childTnLst>
                              <p:par>
                                <p:cTn fill="hold" id="117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76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77">
                      <p:stCondLst>
                        <p:cond delay="indefinite"/>
                      </p:stCondLst>
                      <p:childTnLst>
                        <p:par>
                          <p:cTn fill="hold" id="1178">
                            <p:stCondLst>
                              <p:cond delay="0"/>
                            </p:stCondLst>
                            <p:childTnLst>
                              <p:par>
                                <p:cTn fill="hold" id="117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376" name="CustomShape 2"/>
          <p:cNvSpPr/>
          <p:nvPr/>
        </p:nvSpPr>
        <p:spPr>
          <a:xfrm>
            <a:off x="768240" y="685800"/>
            <a:ext cx="21229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Mathematical Properties</a:t>
            </a:r>
            <a:endParaRPr/>
          </a:p>
        </p:txBody>
      </p:sp>
      <p:sp>
        <p:nvSpPr>
          <p:cNvPr id="377" name="CustomShape 3"/>
          <p:cNvSpPr/>
          <p:nvPr/>
        </p:nvSpPr>
        <p:spPr>
          <a:xfrm>
            <a:off x="1047960" y="990720"/>
            <a:ext cx="59490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Question: 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How do we determine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in terms of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n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for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complete binary trees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?</a:t>
            </a:r>
            <a:endParaRPr/>
          </a:p>
        </p:txBody>
      </p:sp>
      <p:sp>
        <p:nvSpPr>
          <p:cNvPr id="378" name="CustomShape 4"/>
          <p:cNvSpPr/>
          <p:nvPr/>
        </p:nvSpPr>
        <p:spPr>
          <a:xfrm>
            <a:off x="1370880" y="1295280"/>
            <a:ext cx="541080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Hint: 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Derive the formula by looking at the trees below, and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          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filling in and observing the number pattern in the table:  </a:t>
            </a:r>
            <a:endParaRPr/>
          </a:p>
        </p:txBody>
      </p:sp>
      <p:sp>
        <p:nvSpPr>
          <p:cNvPr id="379" name="CustomShape 5"/>
          <p:cNvSpPr/>
          <p:nvPr/>
        </p:nvSpPr>
        <p:spPr>
          <a:xfrm>
            <a:off x="1704240" y="4645080"/>
            <a:ext cx="34488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 complete binary trees:  </a:t>
            </a:r>
            <a:r>
              <a:rPr lang="en-US" sz="1400">
                <a:solidFill>
                  <a:srgbClr val="000000"/>
                </a:solidFill>
                <a:latin typeface="Arial"/>
              </a:rPr>
              <a:t>h  =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⎿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log2(n)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⏌</a:t>
            </a:r>
            <a:endParaRPr/>
          </a:p>
        </p:txBody>
      </p:sp>
      <p:sp>
        <p:nvSpPr>
          <p:cNvPr id="380" name="CustomShape 6"/>
          <p:cNvSpPr/>
          <p:nvPr/>
        </p:nvSpPr>
        <p:spPr>
          <a:xfrm>
            <a:off x="1774800" y="4950000"/>
            <a:ext cx="36104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 complete m-ary trees:   </a:t>
            </a:r>
            <a:r>
              <a:rPr lang="en-US" sz="1400">
                <a:solidFill>
                  <a:srgbClr val="000000"/>
                </a:solidFill>
                <a:latin typeface="Arial"/>
              </a:rPr>
              <a:t>h  = </a:t>
            </a:r>
            <a:r>
              <a:rPr b="1" lang="en-US" sz="1400">
                <a:solidFill>
                  <a:srgbClr val="000000"/>
                </a:solidFill>
                <a:latin typeface="Arial"/>
              </a:rPr>
              <a:t>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⎿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logm(n)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⏌</a:t>
            </a:r>
            <a:r>
              <a:rPr b="1" lang="en-US" sz="1400">
                <a:solidFill>
                  <a:srgbClr val="000000"/>
                </a:solidFill>
                <a:latin typeface="Arial"/>
                <a:ea typeface="Cambria Math"/>
              </a:rPr>
              <a:t> </a:t>
            </a:r>
            <a:endParaRPr/>
          </a:p>
        </p:txBody>
      </p:sp>
      <p:sp>
        <p:nvSpPr>
          <p:cNvPr id="381" name="CustomShape 7"/>
          <p:cNvSpPr/>
          <p:nvPr/>
        </p:nvSpPr>
        <p:spPr>
          <a:xfrm>
            <a:off x="863640" y="5334120"/>
            <a:ext cx="55868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The pair of delimiters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⎿ ⏌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  is called the </a:t>
            </a:r>
            <a:r>
              <a:rPr b="1" i="1" lang="en-US" sz="1400">
                <a:solidFill>
                  <a:srgbClr val="000000"/>
                </a:solidFill>
                <a:latin typeface="Times New Roman"/>
                <a:ea typeface="Cambria Math"/>
              </a:rPr>
              <a:t>floor function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, and is defined as:</a:t>
            </a:r>
            <a:endParaRPr/>
          </a:p>
        </p:txBody>
      </p:sp>
      <p:sp>
        <p:nvSpPr>
          <p:cNvPr id="382" name="CustomShape 8"/>
          <p:cNvSpPr/>
          <p:nvPr/>
        </p:nvSpPr>
        <p:spPr>
          <a:xfrm>
            <a:off x="849600" y="6019920"/>
            <a:ext cx="64342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The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ceiling function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⎾ ⏋ 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is the complement of the floor function, and is defined as:</a:t>
            </a:r>
            <a:endParaRPr/>
          </a:p>
        </p:txBody>
      </p:sp>
      <p:sp>
        <p:nvSpPr>
          <p:cNvPr id="383" name="CustomShape 9"/>
          <p:cNvSpPr/>
          <p:nvPr/>
        </p:nvSpPr>
        <p:spPr>
          <a:xfrm>
            <a:off x="2787480" y="5635800"/>
            <a:ext cx="25394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⎿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x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⏌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≡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 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the largest integer ≤ x</a:t>
            </a:r>
            <a:endParaRPr/>
          </a:p>
        </p:txBody>
      </p:sp>
      <p:sp>
        <p:nvSpPr>
          <p:cNvPr id="384" name="CustomShape 10"/>
          <p:cNvSpPr/>
          <p:nvPr/>
        </p:nvSpPr>
        <p:spPr>
          <a:xfrm>
            <a:off x="2791440" y="6321600"/>
            <a:ext cx="26704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⎾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x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⏋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≡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 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the smallest integer ≥ x</a:t>
            </a:r>
            <a:endParaRPr/>
          </a:p>
        </p:txBody>
      </p:sp>
      <p:graphicFrame>
        <p:nvGraphicFramePr>
          <p:cNvPr id="385" name="Table 11"/>
          <p:cNvGraphicFramePr/>
          <p:nvPr/>
        </p:nvGraphicFramePr>
        <p:xfrm>
          <a:off x="7010280" y="1615320"/>
          <a:ext cx="1447200" cy="4635720"/>
        </p:xfrm>
        <a:graphic>
          <a:graphicData uri="http://schemas.openxmlformats.org/drawingml/2006/table">
            <a:tbl>
              <a:tblPr/>
              <a:tblGrid>
                <a:gridCol w="723600"/>
                <a:gridCol w="723960"/>
              </a:tblGrid>
              <a:tr h="5180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ffffff"/>
                          </a:solidFill>
                          <a:latin typeface="Arial"/>
                        </a:rPr>
                        <a:t>height  h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ffffff"/>
                          </a:solidFill>
                          <a:latin typeface="Arial"/>
                        </a:rPr>
                        <a:t>nodes  n</a:t>
                      </a:r>
                      <a:endParaRPr/>
                    </a:p>
                  </a:txBody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  <a:tr h="457560">
                <a:tc>
                  <a:tcPr/>
                </a:tc>
                <a:tc>
                  <a:tcPr/>
                </a:tc>
              </a:tr>
            </a:tbl>
          </a:graphicData>
        </a:graphic>
      </p:graphicFrame>
      <p:sp>
        <p:nvSpPr>
          <p:cNvPr id="386" name="CustomShape 12"/>
          <p:cNvSpPr/>
          <p:nvPr/>
        </p:nvSpPr>
        <p:spPr>
          <a:xfrm>
            <a:off x="990720" y="3591720"/>
            <a:ext cx="556236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Note that the height 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h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 increases by 1 at every power of 2, and is simply related as the logarithm of that power of 2:   </a:t>
            </a:r>
            <a:r>
              <a:rPr lang="en-US" sz="1400">
                <a:solidFill>
                  <a:srgbClr val="000000"/>
                </a:solidFill>
                <a:latin typeface="Arial"/>
              </a:rPr>
              <a:t>h  =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log2(n) </a:t>
            </a:r>
            <a:endParaRPr/>
          </a:p>
        </p:txBody>
      </p:sp>
      <p:sp>
        <p:nvSpPr>
          <p:cNvPr id="387" name="CustomShape 13"/>
          <p:cNvSpPr/>
          <p:nvPr/>
        </p:nvSpPr>
        <p:spPr>
          <a:xfrm>
            <a:off x="990720" y="4124880"/>
            <a:ext cx="556236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But the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log2 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of the intervening integers results in decimal numbers, not integers.  How can we denote the truncation of their decimal parts?</a:t>
            </a:r>
            <a:endParaRPr/>
          </a:p>
        </p:txBody>
      </p:sp>
      <p:sp>
        <p:nvSpPr>
          <p:cNvPr id="388" name="CustomShape 14"/>
          <p:cNvSpPr/>
          <p:nvPr/>
        </p:nvSpPr>
        <p:spPr>
          <a:xfrm>
            <a:off x="5167800" y="5638680"/>
            <a:ext cx="18853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i="1" lang="en-US" sz="1400">
                <a:solidFill>
                  <a:srgbClr val="000000"/>
                </a:solidFill>
                <a:latin typeface="Times New Roman"/>
              </a:rPr>
              <a:t>– </a:t>
            </a:r>
            <a:r>
              <a:rPr i="1" lang="en-US" sz="1400">
                <a:solidFill>
                  <a:srgbClr val="000000"/>
                </a:solidFill>
                <a:latin typeface="Times New Roman"/>
              </a:rPr>
              <a:t>e.g.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⎿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2.135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⏌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=  2</a:t>
            </a:r>
            <a:endParaRPr/>
          </a:p>
        </p:txBody>
      </p:sp>
      <p:sp>
        <p:nvSpPr>
          <p:cNvPr id="389" name="CustomShape 15"/>
          <p:cNvSpPr/>
          <p:nvPr/>
        </p:nvSpPr>
        <p:spPr>
          <a:xfrm>
            <a:off x="6919200" y="5638680"/>
            <a:ext cx="14493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⎿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2.975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⏌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=  2</a:t>
            </a:r>
            <a:endParaRPr/>
          </a:p>
        </p:txBody>
      </p:sp>
      <p:sp>
        <p:nvSpPr>
          <p:cNvPr id="390" name="CustomShape 16"/>
          <p:cNvSpPr/>
          <p:nvPr/>
        </p:nvSpPr>
        <p:spPr>
          <a:xfrm>
            <a:off x="5148360" y="6321600"/>
            <a:ext cx="18410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i="1" lang="en-US" sz="1400">
                <a:solidFill>
                  <a:srgbClr val="000000"/>
                </a:solidFill>
                <a:latin typeface="Times New Roman"/>
              </a:rPr>
              <a:t>– </a:t>
            </a:r>
            <a:r>
              <a:rPr i="1" lang="en-US" sz="1400">
                <a:solidFill>
                  <a:srgbClr val="000000"/>
                </a:solidFill>
                <a:latin typeface="Times New Roman"/>
              </a:rPr>
              <a:t>e.g.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⎾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2.135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⏋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=  3</a:t>
            </a:r>
            <a:endParaRPr/>
          </a:p>
        </p:txBody>
      </p:sp>
      <p:sp>
        <p:nvSpPr>
          <p:cNvPr id="391" name="CustomShape 17"/>
          <p:cNvSpPr/>
          <p:nvPr/>
        </p:nvSpPr>
        <p:spPr>
          <a:xfrm>
            <a:off x="6917040" y="6324480"/>
            <a:ext cx="14493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⎾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2.975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⏋</a:t>
            </a:r>
            <a:r>
              <a:rPr b="1"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Arial"/>
                <a:ea typeface="Cambria Math"/>
              </a:rPr>
              <a:t>=  3</a:t>
            </a:r>
            <a:endParaRPr/>
          </a:p>
        </p:txBody>
      </p:sp>
      <p:sp>
        <p:nvSpPr>
          <p:cNvPr id="392" name="CustomShape 18"/>
          <p:cNvSpPr/>
          <p:nvPr/>
        </p:nvSpPr>
        <p:spPr>
          <a:xfrm>
            <a:off x="1684440" y="2286000"/>
            <a:ext cx="67320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1 node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 0</a:t>
            </a:r>
            <a:endParaRPr/>
          </a:p>
        </p:txBody>
      </p:sp>
      <p:pic>
        <p:nvPicPr>
          <p:cNvPr descr="" id="39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56600" y="1981080"/>
            <a:ext cx="118800" cy="151920"/>
          </a:xfrm>
          <a:prstGeom prst="rect">
            <a:avLst/>
          </a:prstGeom>
        </p:spPr>
      </p:pic>
      <p:pic>
        <p:nvPicPr>
          <p:cNvPr descr="" id="394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178600" y="2514600"/>
            <a:ext cx="612000" cy="923400"/>
          </a:xfrm>
          <a:prstGeom prst="rect">
            <a:avLst/>
          </a:prstGeom>
        </p:spPr>
      </p:pic>
      <p:sp>
        <p:nvSpPr>
          <p:cNvPr id="395" name="CustomShape 19"/>
          <p:cNvSpPr/>
          <p:nvPr/>
        </p:nvSpPr>
        <p:spPr>
          <a:xfrm>
            <a:off x="5794920" y="3012840"/>
            <a:ext cx="75852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8 nodes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 3</a:t>
            </a:r>
            <a:endParaRPr/>
          </a:p>
        </p:txBody>
      </p:sp>
      <p:sp>
        <p:nvSpPr>
          <p:cNvPr id="396" name="CustomShape 20"/>
          <p:cNvSpPr/>
          <p:nvPr/>
        </p:nvSpPr>
        <p:spPr>
          <a:xfrm>
            <a:off x="4270680" y="2327040"/>
            <a:ext cx="75852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3 nodes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 1</a:t>
            </a:r>
            <a:endParaRPr/>
          </a:p>
        </p:txBody>
      </p:sp>
      <p:pic>
        <p:nvPicPr>
          <p:cNvPr descr="" id="39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424040" y="1905120"/>
            <a:ext cx="456840" cy="462600"/>
          </a:xfrm>
          <a:prstGeom prst="rect">
            <a:avLst/>
          </a:prstGeom>
        </p:spPr>
      </p:pic>
      <p:sp>
        <p:nvSpPr>
          <p:cNvPr id="398" name="CustomShape 21"/>
          <p:cNvSpPr/>
          <p:nvPr/>
        </p:nvSpPr>
        <p:spPr>
          <a:xfrm>
            <a:off x="2823120" y="2311560"/>
            <a:ext cx="75852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2 nodes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 1</a:t>
            </a:r>
            <a:endParaRPr/>
          </a:p>
        </p:txBody>
      </p:sp>
      <p:pic>
        <p:nvPicPr>
          <p:cNvPr descr="" id="399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3157560" y="1905120"/>
            <a:ext cx="261360" cy="411120"/>
          </a:xfrm>
          <a:prstGeom prst="rect">
            <a:avLst/>
          </a:prstGeom>
        </p:spPr>
      </p:pic>
      <p:pic>
        <p:nvPicPr>
          <p:cNvPr descr="" id="400" name="Picture 5"/>
          <p:cNvPicPr/>
          <p:nvPr/>
        </p:nvPicPr>
        <p:blipFill>
          <a:blip r:embed="rId5"/>
          <a:stretch>
            <a:fillRect/>
          </a:stretch>
        </p:blipFill>
        <p:spPr>
          <a:xfrm>
            <a:off x="5638680" y="1828800"/>
            <a:ext cx="533160" cy="716400"/>
          </a:xfrm>
          <a:prstGeom prst="rect">
            <a:avLst/>
          </a:prstGeom>
        </p:spPr>
      </p:pic>
      <p:sp>
        <p:nvSpPr>
          <p:cNvPr id="401" name="CustomShape 22"/>
          <p:cNvSpPr/>
          <p:nvPr/>
        </p:nvSpPr>
        <p:spPr>
          <a:xfrm>
            <a:off x="5794920" y="2362320"/>
            <a:ext cx="75852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4 nodes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 2</a:t>
            </a:r>
            <a:endParaRPr/>
          </a:p>
        </p:txBody>
      </p:sp>
      <p:pic>
        <p:nvPicPr>
          <p:cNvPr descr="" id="402" name="Picture 6"/>
          <p:cNvPicPr/>
          <p:nvPr/>
        </p:nvPicPr>
        <p:blipFill>
          <a:blip r:embed="rId6"/>
          <a:stretch>
            <a:fillRect/>
          </a:stretch>
        </p:blipFill>
        <p:spPr>
          <a:xfrm>
            <a:off x="1138320" y="2666880"/>
            <a:ext cx="536040" cy="680760"/>
          </a:xfrm>
          <a:prstGeom prst="rect">
            <a:avLst/>
          </a:prstGeom>
        </p:spPr>
      </p:pic>
      <p:sp>
        <p:nvSpPr>
          <p:cNvPr id="403" name="CustomShape 23"/>
          <p:cNvSpPr/>
          <p:nvPr/>
        </p:nvSpPr>
        <p:spPr>
          <a:xfrm>
            <a:off x="1446840" y="3048120"/>
            <a:ext cx="75852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5 nodes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=2</a:t>
            </a:r>
            <a:endParaRPr/>
          </a:p>
        </p:txBody>
      </p:sp>
      <p:sp>
        <p:nvSpPr>
          <p:cNvPr id="404" name="CustomShape 24"/>
          <p:cNvSpPr/>
          <p:nvPr/>
        </p:nvSpPr>
        <p:spPr>
          <a:xfrm>
            <a:off x="4342320" y="3012840"/>
            <a:ext cx="75852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7 nodes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 2</a:t>
            </a:r>
            <a:endParaRPr/>
          </a:p>
        </p:txBody>
      </p:sp>
      <p:pic>
        <p:nvPicPr>
          <p:cNvPr descr="" id="405" name="Picture 7"/>
          <p:cNvPicPr/>
          <p:nvPr/>
        </p:nvPicPr>
        <p:blipFill>
          <a:blip r:embed="rId7"/>
          <a:stretch>
            <a:fillRect/>
          </a:stretch>
        </p:blipFill>
        <p:spPr>
          <a:xfrm>
            <a:off x="3733920" y="2666880"/>
            <a:ext cx="661680" cy="797760"/>
          </a:xfrm>
          <a:prstGeom prst="rect">
            <a:avLst/>
          </a:prstGeom>
        </p:spPr>
      </p:pic>
      <p:sp>
        <p:nvSpPr>
          <p:cNvPr id="406" name="CustomShape 25"/>
          <p:cNvSpPr/>
          <p:nvPr/>
        </p:nvSpPr>
        <p:spPr>
          <a:xfrm>
            <a:off x="2823120" y="3048120"/>
            <a:ext cx="758520" cy="486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1200">
                <a:latin typeface="Arial"/>
              </a:rPr>
              <a:t>6 nodes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latin typeface="Footlight MT Light"/>
              </a:rPr>
              <a:t>h</a:t>
            </a:r>
            <a:r>
              <a:rPr lang="en-US" sz="1400">
                <a:latin typeface="Arial"/>
              </a:rPr>
              <a:t> </a:t>
            </a:r>
            <a:r>
              <a:rPr b="1" lang="en-US" sz="1200">
                <a:latin typeface="Arial"/>
              </a:rPr>
              <a:t>= 2</a:t>
            </a:r>
            <a:endParaRPr/>
          </a:p>
        </p:txBody>
      </p:sp>
      <p:pic>
        <p:nvPicPr>
          <p:cNvPr descr="" id="407" name="Picture 9"/>
          <p:cNvPicPr/>
          <p:nvPr/>
        </p:nvPicPr>
        <p:blipFill>
          <a:blip r:embed="rId8"/>
          <a:stretch>
            <a:fillRect/>
          </a:stretch>
        </p:blipFill>
        <p:spPr>
          <a:xfrm>
            <a:off x="2362320" y="2590920"/>
            <a:ext cx="509040" cy="742680"/>
          </a:xfrm>
          <a:prstGeom prst="rect">
            <a:avLst/>
          </a:prstGeom>
        </p:spPr>
      </p:pic>
      <p:sp>
        <p:nvSpPr>
          <p:cNvPr id="408" name="CustomShape 26"/>
          <p:cNvSpPr/>
          <p:nvPr/>
        </p:nvSpPr>
        <p:spPr>
          <a:xfrm>
            <a:off x="7240680" y="21337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0</a:t>
            </a:r>
            <a:endParaRPr/>
          </a:p>
        </p:txBody>
      </p:sp>
      <p:sp>
        <p:nvSpPr>
          <p:cNvPr id="409" name="CustomShape 27"/>
          <p:cNvSpPr/>
          <p:nvPr/>
        </p:nvSpPr>
        <p:spPr>
          <a:xfrm>
            <a:off x="7947360" y="21337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1</a:t>
            </a:r>
            <a:endParaRPr/>
          </a:p>
        </p:txBody>
      </p:sp>
      <p:sp>
        <p:nvSpPr>
          <p:cNvPr id="410" name="CustomShape 28"/>
          <p:cNvSpPr/>
          <p:nvPr/>
        </p:nvSpPr>
        <p:spPr>
          <a:xfrm>
            <a:off x="7240680" y="243828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1</a:t>
            </a:r>
            <a:endParaRPr/>
          </a:p>
        </p:txBody>
      </p:sp>
      <p:sp>
        <p:nvSpPr>
          <p:cNvPr id="411" name="CustomShape 29"/>
          <p:cNvSpPr/>
          <p:nvPr/>
        </p:nvSpPr>
        <p:spPr>
          <a:xfrm>
            <a:off x="7947360" y="243828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2</a:t>
            </a:r>
            <a:endParaRPr/>
          </a:p>
        </p:txBody>
      </p:sp>
      <p:sp>
        <p:nvSpPr>
          <p:cNvPr id="412" name="CustomShape 30"/>
          <p:cNvSpPr/>
          <p:nvPr/>
        </p:nvSpPr>
        <p:spPr>
          <a:xfrm>
            <a:off x="7240680" y="27403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1</a:t>
            </a:r>
            <a:endParaRPr/>
          </a:p>
        </p:txBody>
      </p:sp>
      <p:sp>
        <p:nvSpPr>
          <p:cNvPr id="413" name="CustomShape 31"/>
          <p:cNvSpPr/>
          <p:nvPr/>
        </p:nvSpPr>
        <p:spPr>
          <a:xfrm>
            <a:off x="7947360" y="27403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3</a:t>
            </a:r>
            <a:endParaRPr/>
          </a:p>
        </p:txBody>
      </p:sp>
      <p:sp>
        <p:nvSpPr>
          <p:cNvPr id="414" name="CustomShape 32"/>
          <p:cNvSpPr/>
          <p:nvPr/>
        </p:nvSpPr>
        <p:spPr>
          <a:xfrm>
            <a:off x="7240680" y="30481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2</a:t>
            </a:r>
            <a:endParaRPr/>
          </a:p>
        </p:txBody>
      </p:sp>
      <p:sp>
        <p:nvSpPr>
          <p:cNvPr id="415" name="CustomShape 33"/>
          <p:cNvSpPr/>
          <p:nvPr/>
        </p:nvSpPr>
        <p:spPr>
          <a:xfrm>
            <a:off x="7947360" y="30481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4</a:t>
            </a:r>
            <a:endParaRPr/>
          </a:p>
        </p:txBody>
      </p:sp>
      <p:sp>
        <p:nvSpPr>
          <p:cNvPr id="416" name="CustomShape 34"/>
          <p:cNvSpPr/>
          <p:nvPr/>
        </p:nvSpPr>
        <p:spPr>
          <a:xfrm>
            <a:off x="7240680" y="334980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2</a:t>
            </a:r>
            <a:endParaRPr/>
          </a:p>
        </p:txBody>
      </p:sp>
      <p:sp>
        <p:nvSpPr>
          <p:cNvPr id="417" name="CustomShape 35"/>
          <p:cNvSpPr/>
          <p:nvPr/>
        </p:nvSpPr>
        <p:spPr>
          <a:xfrm>
            <a:off x="7947360" y="334980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5</a:t>
            </a:r>
            <a:endParaRPr/>
          </a:p>
        </p:txBody>
      </p:sp>
      <p:sp>
        <p:nvSpPr>
          <p:cNvPr id="418" name="CustomShape 36"/>
          <p:cNvSpPr/>
          <p:nvPr/>
        </p:nvSpPr>
        <p:spPr>
          <a:xfrm>
            <a:off x="7240680" y="36547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2</a:t>
            </a:r>
            <a:endParaRPr/>
          </a:p>
        </p:txBody>
      </p:sp>
      <p:sp>
        <p:nvSpPr>
          <p:cNvPr id="419" name="CustomShape 37"/>
          <p:cNvSpPr/>
          <p:nvPr/>
        </p:nvSpPr>
        <p:spPr>
          <a:xfrm>
            <a:off x="7947360" y="365472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6</a:t>
            </a:r>
            <a:endParaRPr/>
          </a:p>
        </p:txBody>
      </p:sp>
      <p:sp>
        <p:nvSpPr>
          <p:cNvPr id="420" name="CustomShape 38"/>
          <p:cNvSpPr/>
          <p:nvPr/>
        </p:nvSpPr>
        <p:spPr>
          <a:xfrm>
            <a:off x="7240680" y="395928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2</a:t>
            </a:r>
            <a:endParaRPr/>
          </a:p>
        </p:txBody>
      </p:sp>
      <p:sp>
        <p:nvSpPr>
          <p:cNvPr id="421" name="CustomShape 39"/>
          <p:cNvSpPr/>
          <p:nvPr/>
        </p:nvSpPr>
        <p:spPr>
          <a:xfrm>
            <a:off x="7947360" y="395928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7</a:t>
            </a:r>
            <a:endParaRPr/>
          </a:p>
        </p:txBody>
      </p:sp>
      <p:sp>
        <p:nvSpPr>
          <p:cNvPr id="422" name="CustomShape 40"/>
          <p:cNvSpPr/>
          <p:nvPr/>
        </p:nvSpPr>
        <p:spPr>
          <a:xfrm>
            <a:off x="7240680" y="426420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3</a:t>
            </a:r>
            <a:endParaRPr/>
          </a:p>
        </p:txBody>
      </p:sp>
      <p:sp>
        <p:nvSpPr>
          <p:cNvPr id="423" name="CustomShape 41"/>
          <p:cNvSpPr/>
          <p:nvPr/>
        </p:nvSpPr>
        <p:spPr>
          <a:xfrm>
            <a:off x="7947360" y="4264200"/>
            <a:ext cx="280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Arial"/>
              </a:rPr>
              <a:t>8</a:t>
            </a:r>
            <a:endParaRPr/>
          </a:p>
        </p:txBody>
      </p:sp>
      <p:sp>
        <p:nvSpPr>
          <p:cNvPr id="424" name="CustomShape 42"/>
          <p:cNvSpPr/>
          <p:nvPr/>
        </p:nvSpPr>
        <p:spPr>
          <a:xfrm>
            <a:off x="7179480" y="4569120"/>
            <a:ext cx="35784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Cambria Math"/>
                <a:ea typeface="Cambria Math"/>
              </a:rPr>
              <a:t>⋮</a:t>
            </a:r>
            <a:endParaRPr/>
          </a:p>
        </p:txBody>
      </p:sp>
      <p:sp>
        <p:nvSpPr>
          <p:cNvPr id="425" name="CustomShape 43"/>
          <p:cNvSpPr/>
          <p:nvPr/>
        </p:nvSpPr>
        <p:spPr>
          <a:xfrm>
            <a:off x="7886160" y="4569120"/>
            <a:ext cx="35784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Cambria Math"/>
                <a:ea typeface="Cambria Math"/>
              </a:rPr>
              <a:t>⋮</a:t>
            </a:r>
            <a:endParaRPr/>
          </a:p>
        </p:txBody>
      </p:sp>
    </p:spTree>
  </p:cSld>
  <p:timing>
    <p:tnLst>
      <p:par>
        <p:cTn dur="indefinite" id="1181" nodeType="tmRoot" restart="never">
          <p:childTnLst>
            <p:seq>
              <p:cTn dur="indefinite" id="1182" nodeType="mainSeq">
                <p:childTnLst>
                  <p:par>
                    <p:cTn fill="hold" id="1183">
                      <p:stCondLst>
                        <p:cond delay="indefinite"/>
                      </p:stCondLst>
                      <p:childTnLst>
                        <p:par>
                          <p:cTn fill="hold" id="1184">
                            <p:stCondLst>
                              <p:cond delay="0"/>
                            </p:stCondLst>
                            <p:childTnLst>
                              <p:par>
                                <p:cTn fill="hold" id="118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87">
                            <p:stCondLst>
                              <p:cond delay="0"/>
                            </p:stCondLst>
                            <p:childTnLst>
                              <p:par>
                                <p:cTn fill="hold" id="118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19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91">
                      <p:stCondLst>
                        <p:cond delay="indefinite"/>
                      </p:stCondLst>
                      <p:childTnLst>
                        <p:par>
                          <p:cTn fill="hold" id="1192">
                            <p:stCondLst>
                              <p:cond delay="0"/>
                            </p:stCondLst>
                            <p:childTnLst>
                              <p:par>
                                <p:cTn fill="hold" id="119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9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96">
                      <p:stCondLst>
                        <p:cond delay="indefinite"/>
                      </p:stCondLst>
                      <p:childTnLst>
                        <p:par>
                          <p:cTn fill="hold" id="1197">
                            <p:stCondLst>
                              <p:cond delay="0"/>
                            </p:stCondLst>
                            <p:childTnLst>
                              <p:par>
                                <p:cTn fill="hold" id="119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1">
                      <p:stCondLst>
                        <p:cond delay="indefinite"/>
                      </p:stCondLst>
                      <p:childTnLst>
                        <p:par>
                          <p:cTn fill="hold" id="1202">
                            <p:stCondLst>
                              <p:cond delay="0"/>
                            </p:stCondLst>
                            <p:childTnLst>
                              <p:par>
                                <p:cTn fill="hold" id="120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0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06">
                      <p:stCondLst>
                        <p:cond delay="indefinite"/>
                      </p:stCondLst>
                      <p:childTnLst>
                        <p:par>
                          <p:cTn fill="hold" id="1207">
                            <p:stCondLst>
                              <p:cond delay="0"/>
                            </p:stCondLst>
                            <p:childTnLst>
                              <p:par>
                                <p:cTn fill="hold" id="120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1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11">
                      <p:stCondLst>
                        <p:cond delay="indefinite"/>
                      </p:stCondLst>
                      <p:childTnLst>
                        <p:par>
                          <p:cTn fill="hold" id="1212">
                            <p:stCondLst>
                              <p:cond delay="0"/>
                            </p:stCondLst>
                            <p:childTnLst>
                              <p:par>
                                <p:cTn fill="hold" id="121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1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16">
                      <p:stCondLst>
                        <p:cond delay="indefinite"/>
                      </p:stCondLst>
                      <p:childTnLst>
                        <p:par>
                          <p:cTn fill="hold" id="1217">
                            <p:stCondLst>
                              <p:cond delay="0"/>
                            </p:stCondLst>
                            <p:childTnLst>
                              <p:par>
                                <p:cTn fill="hold" id="121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2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21">
                      <p:stCondLst>
                        <p:cond delay="indefinite"/>
                      </p:stCondLst>
                      <p:childTnLst>
                        <p:par>
                          <p:cTn fill="hold" id="1222">
                            <p:stCondLst>
                              <p:cond delay="0"/>
                            </p:stCondLst>
                            <p:childTnLst>
                              <p:par>
                                <p:cTn fill="hold" id="122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2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26">
                      <p:stCondLst>
                        <p:cond delay="indefinite"/>
                      </p:stCondLst>
                      <p:childTnLst>
                        <p:par>
                          <p:cTn fill="hold" id="1227">
                            <p:stCondLst>
                              <p:cond delay="0"/>
                            </p:stCondLst>
                            <p:childTnLst>
                              <p:par>
                                <p:cTn fill="hold" id="122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3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31">
                      <p:stCondLst>
                        <p:cond delay="indefinite"/>
                      </p:stCondLst>
                      <p:childTnLst>
                        <p:par>
                          <p:cTn fill="hold" id="1232">
                            <p:stCondLst>
                              <p:cond delay="0"/>
                            </p:stCondLst>
                            <p:childTnLst>
                              <p:par>
                                <p:cTn fill="hold" id="123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3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36">
                      <p:stCondLst>
                        <p:cond delay="indefinite"/>
                      </p:stCondLst>
                      <p:childTnLst>
                        <p:par>
                          <p:cTn fill="hold" id="1237">
                            <p:stCondLst>
                              <p:cond delay="0"/>
                            </p:stCondLst>
                            <p:childTnLst>
                              <p:par>
                                <p:cTn fill="hold" id="123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4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41">
                      <p:stCondLst>
                        <p:cond delay="indefinite"/>
                      </p:stCondLst>
                      <p:childTnLst>
                        <p:par>
                          <p:cTn fill="hold" id="1242">
                            <p:stCondLst>
                              <p:cond delay="0"/>
                            </p:stCondLst>
                            <p:childTnLst>
                              <p:par>
                                <p:cTn fill="hold" id="124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4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46">
                      <p:stCondLst>
                        <p:cond delay="indefinite"/>
                      </p:stCondLst>
                      <p:childTnLst>
                        <p:par>
                          <p:cTn fill="hold" id="1247">
                            <p:stCondLst>
                              <p:cond delay="0"/>
                            </p:stCondLst>
                            <p:childTnLst>
                              <p:par>
                                <p:cTn fill="hold" id="124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5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51">
                      <p:stCondLst>
                        <p:cond delay="indefinite"/>
                      </p:stCondLst>
                      <p:childTnLst>
                        <p:par>
                          <p:cTn fill="hold" id="1252">
                            <p:stCondLst>
                              <p:cond delay="0"/>
                            </p:stCondLst>
                            <p:childTnLst>
                              <p:par>
                                <p:cTn fill="hold" id="125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5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56">
                      <p:stCondLst>
                        <p:cond delay="indefinite"/>
                      </p:stCondLst>
                      <p:childTnLst>
                        <p:par>
                          <p:cTn fill="hold" id="1257">
                            <p:stCondLst>
                              <p:cond delay="0"/>
                            </p:stCondLst>
                            <p:childTnLst>
                              <p:par>
                                <p:cTn fill="hold" id="125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6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61">
                      <p:stCondLst>
                        <p:cond delay="indefinite"/>
                      </p:stCondLst>
                      <p:childTnLst>
                        <p:par>
                          <p:cTn fill="hold" id="1262">
                            <p:stCondLst>
                              <p:cond delay="0"/>
                            </p:stCondLst>
                            <p:childTnLst>
                              <p:par>
                                <p:cTn fill="hold" id="126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65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66">
                      <p:stCondLst>
                        <p:cond delay="indefinite"/>
                      </p:stCondLst>
                      <p:childTnLst>
                        <p:par>
                          <p:cTn fill="hold" id="1267">
                            <p:stCondLst>
                              <p:cond delay="0"/>
                            </p:stCondLst>
                            <p:childTnLst>
                              <p:par>
                                <p:cTn fill="hold" id="1268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1000" fill="freeze" id="127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71">
                            <p:stCondLst>
                              <p:cond delay="1000"/>
                            </p:stCondLst>
                            <p:childTnLst>
                              <p:par>
                                <p:cTn fill="hold" id="127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1274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75">
                      <p:stCondLst>
                        <p:cond delay="indefinite"/>
                      </p:stCondLst>
                      <p:childTnLst>
                        <p:par>
                          <p:cTn fill="hold" id="1276">
                            <p:stCondLst>
                              <p:cond delay="0"/>
                            </p:stCondLst>
                            <p:childTnLst>
                              <p:par>
                                <p:cTn fill="hold" id="127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79">
                      <p:stCondLst>
                        <p:cond delay="indefinite"/>
                      </p:stCondLst>
                      <p:childTnLst>
                        <p:par>
                          <p:cTn fill="hold" id="1280">
                            <p:stCondLst>
                              <p:cond delay="0"/>
                            </p:stCondLst>
                            <p:childTnLst>
                              <p:par>
                                <p:cTn fill="hold" id="128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83">
                      <p:stCondLst>
                        <p:cond delay="indefinite"/>
                      </p:stCondLst>
                      <p:childTnLst>
                        <p:par>
                          <p:cTn fill="hold" id="1284">
                            <p:stCondLst>
                              <p:cond delay="0"/>
                            </p:stCondLst>
                            <p:childTnLst>
                              <p:par>
                                <p:cTn fill="hold" id="128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87">
                      <p:stCondLst>
                        <p:cond delay="indefinite"/>
                      </p:stCondLst>
                      <p:childTnLst>
                        <p:par>
                          <p:cTn fill="hold" id="1288">
                            <p:stCondLst>
                              <p:cond delay="0"/>
                            </p:stCondLst>
                            <p:childTnLst>
                              <p:par>
                                <p:cTn fill="hold" id="128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91">
                      <p:stCondLst>
                        <p:cond delay="indefinite"/>
                      </p:stCondLst>
                      <p:childTnLst>
                        <p:par>
                          <p:cTn fill="hold" id="1292">
                            <p:stCondLst>
                              <p:cond delay="0"/>
                            </p:stCondLst>
                            <p:childTnLst>
                              <p:par>
                                <p:cTn fill="hold" id="129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95">
                      <p:stCondLst>
                        <p:cond delay="indefinite"/>
                      </p:stCondLst>
                      <p:childTnLst>
                        <p:par>
                          <p:cTn fill="hold" id="1296">
                            <p:stCondLst>
                              <p:cond delay="0"/>
                            </p:stCondLst>
                            <p:childTnLst>
                              <p:par>
                                <p:cTn fill="hold" id="129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99">
                      <p:stCondLst>
                        <p:cond delay="indefinite"/>
                      </p:stCondLst>
                      <p:childTnLst>
                        <p:par>
                          <p:cTn fill="hold" id="1300">
                            <p:stCondLst>
                              <p:cond delay="0"/>
                            </p:stCondLst>
                            <p:childTnLst>
                              <p:par>
                                <p:cTn fill="hold" id="130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03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04">
                            <p:stCondLst>
                              <p:cond delay="500"/>
                            </p:stCondLst>
                            <p:childTnLst>
                              <p:par>
                                <p:cTn fill="hold" id="1305" nodeType="afterEffect" presetClass="entr" presetID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07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08">
                      <p:stCondLst>
                        <p:cond delay="indefinite"/>
                      </p:stCondLst>
                      <p:childTnLst>
                        <p:par>
                          <p:cTn fill="hold" id="1309">
                            <p:stCondLst>
                              <p:cond delay="0"/>
                            </p:stCondLst>
                            <p:childTnLst>
                              <p:par>
                                <p:cTn fill="hold" id="131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12">
                      <p:stCondLst>
                        <p:cond delay="indefinite"/>
                      </p:stCondLst>
                      <p:childTnLst>
                        <p:par>
                          <p:cTn fill="hold" id="1313">
                            <p:stCondLst>
                              <p:cond delay="0"/>
                            </p:stCondLst>
                            <p:childTnLst>
                              <p:par>
                                <p:cTn fill="hold" id="131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16">
                      <p:stCondLst>
                        <p:cond delay="indefinite"/>
                      </p:stCondLst>
                      <p:childTnLst>
                        <p:par>
                          <p:cTn fill="hold" id="1317">
                            <p:stCondLst>
                              <p:cond delay="0"/>
                            </p:stCondLst>
                            <p:childTnLst>
                              <p:par>
                                <p:cTn fill="hold" id="131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2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21">
                            <p:stCondLst>
                              <p:cond delay="500"/>
                            </p:stCondLst>
                            <p:childTnLst>
                              <p:par>
                                <p:cTn fill="hold" id="1322" nodeType="afterEffect" presetClass="entr" presetID="1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3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24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849960" y="835200"/>
            <a:ext cx="68850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When at a node in a singly linked list, there is no choice as to which node can be visited next: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839880" y="533520"/>
            <a:ext cx="10270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Motivation</a:t>
            </a:r>
            <a:endParaRPr/>
          </a:p>
        </p:txBody>
      </p:sp>
      <p:pic>
        <p:nvPicPr>
          <p:cNvPr descr="" id="4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362320" y="1295280"/>
            <a:ext cx="4686120" cy="409320"/>
          </a:xfrm>
          <a:prstGeom prst="rect">
            <a:avLst/>
          </a:prstGeom>
        </p:spPr>
      </p:pic>
      <p:sp>
        <p:nvSpPr>
          <p:cNvPr id="41" name="CustomShape 3"/>
          <p:cNvSpPr/>
          <p:nvPr/>
        </p:nvSpPr>
        <p:spPr>
          <a:xfrm>
            <a:off x="3433680" y="1828800"/>
            <a:ext cx="94932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when here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4343400" y="1730880"/>
            <a:ext cx="304560" cy="26100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43" name="CustomShape 5"/>
          <p:cNvSpPr/>
          <p:nvPr/>
        </p:nvSpPr>
        <p:spPr>
          <a:xfrm>
            <a:off x="4956480" y="1838880"/>
            <a:ext cx="1095480" cy="5166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we can</a:t>
            </a:r>
            <a:endParaRPr/>
          </a:p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only go here</a:t>
            </a:r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5599080" y="1740960"/>
            <a:ext cx="304560" cy="26100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pic>
        <p:nvPicPr>
          <p:cNvPr descr="" id="45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209680" y="2666880"/>
            <a:ext cx="5105160" cy="577800"/>
          </a:xfrm>
          <a:prstGeom prst="rect">
            <a:avLst/>
          </a:prstGeom>
        </p:spPr>
      </p:pic>
      <p:sp>
        <p:nvSpPr>
          <p:cNvPr id="46" name="CustomShape 7"/>
          <p:cNvSpPr/>
          <p:nvPr/>
        </p:nvSpPr>
        <p:spPr>
          <a:xfrm>
            <a:off x="844560" y="2286000"/>
            <a:ext cx="38692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In a doubly linked list we have a choice of 2 nodes:</a:t>
            </a:r>
            <a:endParaRPr/>
          </a:p>
        </p:txBody>
      </p:sp>
      <p:sp>
        <p:nvSpPr>
          <p:cNvPr id="47" name="CustomShape 8"/>
          <p:cNvSpPr/>
          <p:nvPr/>
        </p:nvSpPr>
        <p:spPr>
          <a:xfrm>
            <a:off x="4422600" y="3505320"/>
            <a:ext cx="70704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if  here</a:t>
            </a:r>
            <a:endParaRPr/>
          </a:p>
        </p:txBody>
      </p:sp>
      <p:sp>
        <p:nvSpPr>
          <p:cNvPr id="48" name="CustomShape 9"/>
          <p:cNvSpPr/>
          <p:nvPr/>
        </p:nvSpPr>
        <p:spPr>
          <a:xfrm>
            <a:off x="4724280" y="3505320"/>
            <a:ext cx="304560" cy="36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49" name="CustomShape 10"/>
          <p:cNvSpPr/>
          <p:nvPr/>
        </p:nvSpPr>
        <p:spPr>
          <a:xfrm>
            <a:off x="4347000" y="3733920"/>
            <a:ext cx="88056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then here</a:t>
            </a:r>
            <a:endParaRPr/>
          </a:p>
        </p:txBody>
      </p:sp>
      <p:sp>
        <p:nvSpPr>
          <p:cNvPr id="50" name="CustomShape 11"/>
          <p:cNvSpPr/>
          <p:nvPr/>
        </p:nvSpPr>
        <p:spPr>
          <a:xfrm>
            <a:off x="5636520" y="3274560"/>
            <a:ext cx="533160" cy="45684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51" name="CustomShape 12"/>
          <p:cNvSpPr/>
          <p:nvPr/>
        </p:nvSpPr>
        <p:spPr>
          <a:xfrm>
            <a:off x="4346640" y="3959280"/>
            <a:ext cx="71280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or here</a:t>
            </a:r>
            <a:endParaRPr/>
          </a:p>
        </p:txBody>
      </p:sp>
      <p:sp>
        <p:nvSpPr>
          <p:cNvPr id="52" name="CustomShape 13"/>
          <p:cNvSpPr/>
          <p:nvPr/>
        </p:nvSpPr>
        <p:spPr>
          <a:xfrm>
            <a:off x="4343400" y="4038480"/>
            <a:ext cx="837720" cy="76176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53" name="CustomShape 14"/>
          <p:cNvSpPr/>
          <p:nvPr/>
        </p:nvSpPr>
        <p:spPr>
          <a:xfrm>
            <a:off x="838080" y="4267080"/>
            <a:ext cx="784836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If decisions or multiple possibilities are inherent in an application, then more than one or two nodes should be able to be reached from any given node.</a:t>
            </a:r>
            <a:endParaRPr/>
          </a:p>
        </p:txBody>
      </p:sp>
      <p:sp>
        <p:nvSpPr>
          <p:cNvPr id="54" name="CustomShape 15"/>
          <p:cNvSpPr/>
          <p:nvPr/>
        </p:nvSpPr>
        <p:spPr>
          <a:xfrm>
            <a:off x="4034160" y="4480560"/>
            <a:ext cx="41130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Data structures allowing this include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trees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and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graphs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55" name="CustomShape 16"/>
          <p:cNvSpPr/>
          <p:nvPr/>
        </p:nvSpPr>
        <p:spPr>
          <a:xfrm>
            <a:off x="835200" y="6169320"/>
            <a:ext cx="76777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Trees can be regarded as falling between linear lists and graphs in the hierarchy of structural complexity.</a:t>
            </a:r>
            <a:endParaRPr/>
          </a:p>
        </p:txBody>
      </p:sp>
      <p:pic>
        <p:nvPicPr>
          <p:cNvPr descr="" id="5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90920" y="5029200"/>
            <a:ext cx="1057320" cy="844560"/>
          </a:xfrm>
          <a:prstGeom prst="rect">
            <a:avLst/>
          </a:prstGeom>
        </p:spPr>
      </p:pic>
      <p:sp>
        <p:nvSpPr>
          <p:cNvPr id="57" name="CustomShape 17"/>
          <p:cNvSpPr/>
          <p:nvPr/>
        </p:nvSpPr>
        <p:spPr>
          <a:xfrm>
            <a:off x="1837080" y="5334120"/>
            <a:ext cx="51192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Tree</a:t>
            </a:r>
            <a:endParaRPr/>
          </a:p>
        </p:txBody>
      </p:sp>
      <p:pic>
        <p:nvPicPr>
          <p:cNvPr descr="" id="58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5562720" y="4876920"/>
            <a:ext cx="1780560" cy="1142640"/>
          </a:xfrm>
          <a:prstGeom prst="rect">
            <a:avLst/>
          </a:prstGeom>
        </p:spPr>
      </p:pic>
      <p:sp>
        <p:nvSpPr>
          <p:cNvPr id="59" name="CustomShape 18"/>
          <p:cNvSpPr/>
          <p:nvPr/>
        </p:nvSpPr>
        <p:spPr>
          <a:xfrm>
            <a:off x="5107320" y="5334120"/>
            <a:ext cx="65952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i="1" lang="en-US" sz="1400">
                <a:solidFill>
                  <a:srgbClr val="0000ff"/>
                </a:solidFill>
                <a:latin typeface="Times New Roman"/>
              </a:rPr>
              <a:t>Graph</a:t>
            </a:r>
            <a:endParaRPr/>
          </a:p>
        </p:txBody>
      </p:sp>
      <p:sp>
        <p:nvSpPr>
          <p:cNvPr id="60" name="CustomShape 19"/>
          <p:cNvSpPr/>
          <p:nvPr/>
        </p:nvSpPr>
        <p:spPr>
          <a:xfrm>
            <a:off x="4118400" y="22860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1000" fill="freeze" id="7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2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1000" fill="freeze" id="11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22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>
                            <p:stCondLst>
                              <p:cond delay="500"/>
                            </p:stCondLst>
                            <p:childTnLst>
                              <p:par>
                                <p:cTn fill="hold" id="24" nodeType="after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26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1500"/>
                            </p:stCondLst>
                            <p:childTnLst>
                              <p:par>
                                <p:cTn fill="hold" id="28" nodeType="afterEffect" presetClass="entr" presetID="22" presetSubtype="4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3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3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>
                            <p:stCondLst>
                              <p:cond delay="500"/>
                            </p:stCondLst>
                            <p:childTnLst>
                              <p:par>
                                <p:cTn fill="hold" id="45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7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4118400" y="22860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62" name="CustomShape 2"/>
          <p:cNvSpPr/>
          <p:nvPr/>
        </p:nvSpPr>
        <p:spPr>
          <a:xfrm>
            <a:off x="689760" y="609480"/>
            <a:ext cx="14018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Tree Definitions</a:t>
            </a:r>
            <a:endParaRPr/>
          </a:p>
        </p:txBody>
      </p:sp>
      <p:sp>
        <p:nvSpPr>
          <p:cNvPr id="63" name="CustomShape 3"/>
          <p:cNvSpPr/>
          <p:nvPr/>
        </p:nvSpPr>
        <p:spPr>
          <a:xfrm>
            <a:off x="687600" y="914400"/>
            <a:ext cx="76939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There are many ways of defining a tree.  We will look at 4 definitions, and as we do, we will define many other aspects of trees, which 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MUST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be understood and remembered for successful mastery:</a:t>
            </a:r>
            <a:endParaRPr/>
          </a:p>
        </p:txBody>
      </p:sp>
      <p:sp>
        <p:nvSpPr>
          <p:cNvPr id="64" name="CustomShape 4"/>
          <p:cNvSpPr/>
          <p:nvPr/>
        </p:nvSpPr>
        <p:spPr>
          <a:xfrm>
            <a:off x="463320" y="1585440"/>
            <a:ext cx="27320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1)  </a:t>
            </a: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Definition in terms of Graphs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65" name="CustomShape 5"/>
          <p:cNvSpPr/>
          <p:nvPr/>
        </p:nvSpPr>
        <p:spPr>
          <a:xfrm>
            <a:off x="3277080" y="1585440"/>
            <a:ext cx="48657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00"/>
                </a:solidFill>
                <a:latin typeface="Times New Roman"/>
              </a:rPr>
              <a:t>A tree is a connected, undirected graph that contains no circuit.</a:t>
            </a:r>
            <a:endParaRPr/>
          </a:p>
        </p:txBody>
      </p:sp>
      <p:pic>
        <p:nvPicPr>
          <p:cNvPr descr="" id="6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134360" y="2042640"/>
            <a:ext cx="1680840" cy="869760"/>
          </a:xfrm>
          <a:prstGeom prst="rect">
            <a:avLst/>
          </a:prstGeom>
        </p:spPr>
      </p:pic>
      <p:pic>
        <p:nvPicPr>
          <p:cNvPr descr="" id="6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91760" y="2042640"/>
            <a:ext cx="1392840" cy="909360"/>
          </a:xfrm>
          <a:prstGeom prst="rect">
            <a:avLst/>
          </a:prstGeom>
        </p:spPr>
      </p:pic>
      <p:pic>
        <p:nvPicPr>
          <p:cNvPr descr="" id="68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944240" y="2042640"/>
            <a:ext cx="873720" cy="924120"/>
          </a:xfrm>
          <a:prstGeom prst="rect">
            <a:avLst/>
          </a:prstGeom>
        </p:spPr>
      </p:pic>
      <p:pic>
        <p:nvPicPr>
          <p:cNvPr descr="" id="69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6163560" y="2042640"/>
            <a:ext cx="1227600" cy="894960"/>
          </a:xfrm>
          <a:prstGeom prst="rect">
            <a:avLst/>
          </a:prstGeom>
        </p:spPr>
      </p:pic>
      <p:pic>
        <p:nvPicPr>
          <p:cNvPr descr="" id="70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933800" y="3169800"/>
            <a:ext cx="1771200" cy="1231920"/>
          </a:xfrm>
          <a:prstGeom prst="rect">
            <a:avLst/>
          </a:prstGeom>
        </p:spPr>
      </p:pic>
      <p:sp>
        <p:nvSpPr>
          <p:cNvPr id="71" name="CustomShape 6"/>
          <p:cNvSpPr/>
          <p:nvPr/>
        </p:nvSpPr>
        <p:spPr>
          <a:xfrm>
            <a:off x="685800" y="3185640"/>
            <a:ext cx="4495320" cy="303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In other words, there is a unique path between any 2 nodes.</a:t>
            </a:r>
            <a:endParaRPr/>
          </a:p>
        </p:txBody>
      </p:sp>
      <p:sp>
        <p:nvSpPr>
          <p:cNvPr id="72" name="CustomShape 7"/>
          <p:cNvSpPr/>
          <p:nvPr/>
        </p:nvSpPr>
        <p:spPr>
          <a:xfrm>
            <a:off x="4857840" y="3733920"/>
            <a:ext cx="761760" cy="83772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73" name="CustomShape 8"/>
          <p:cNvSpPr/>
          <p:nvPr/>
        </p:nvSpPr>
        <p:spPr>
          <a:xfrm>
            <a:off x="2895480" y="3703320"/>
            <a:ext cx="182844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Not a tree, because there is a circuit:</a:t>
            </a:r>
            <a:endParaRPr/>
          </a:p>
        </p:txBody>
      </p:sp>
      <p:sp>
        <p:nvSpPr>
          <p:cNvPr id="74" name="CustomShape 9"/>
          <p:cNvSpPr/>
          <p:nvPr/>
        </p:nvSpPr>
        <p:spPr>
          <a:xfrm>
            <a:off x="4248000" y="4084200"/>
            <a:ext cx="456840" cy="108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75" name="CustomShape 10"/>
          <p:cNvSpPr/>
          <p:nvPr/>
        </p:nvSpPr>
        <p:spPr>
          <a:xfrm>
            <a:off x="685800" y="4478040"/>
            <a:ext cx="2742840" cy="637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000000"/>
                </a:solidFill>
                <a:latin typeface="Times New Roman"/>
              </a:rPr>
              <a:t>We use the adjective </a:t>
            </a:r>
            <a:r>
              <a:rPr b="1" i="1" lang="en-US" sz="1200" u="sng">
                <a:solidFill>
                  <a:srgbClr val="000000"/>
                </a:solidFill>
                <a:latin typeface="Times New Roman"/>
              </a:rPr>
              <a:t>connected</a:t>
            </a:r>
            <a:r>
              <a:rPr b="1" lang="en-US" sz="1200">
                <a:solidFill>
                  <a:srgbClr val="000000"/>
                </a:solidFill>
                <a:latin typeface="Times New Roman"/>
              </a:rPr>
              <a:t> since one graph can be considered as consisting of two disconnected parts:</a:t>
            </a:r>
            <a:endParaRPr/>
          </a:p>
        </p:txBody>
      </p:sp>
      <p:pic>
        <p:nvPicPr>
          <p:cNvPr descr="" id="76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1066680" y="5316480"/>
            <a:ext cx="1571400" cy="618480"/>
          </a:xfrm>
          <a:prstGeom prst="rect">
            <a:avLst/>
          </a:prstGeom>
        </p:spPr>
      </p:pic>
      <p:sp>
        <p:nvSpPr>
          <p:cNvPr id="77" name="CustomShape 11"/>
          <p:cNvSpPr/>
          <p:nvPr/>
        </p:nvSpPr>
        <p:spPr>
          <a:xfrm>
            <a:off x="838080" y="5240160"/>
            <a:ext cx="2057040" cy="83772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78" name="CustomShape 12"/>
          <p:cNvSpPr/>
          <p:nvPr/>
        </p:nvSpPr>
        <p:spPr>
          <a:xfrm>
            <a:off x="914400" y="6078240"/>
            <a:ext cx="2209320" cy="303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considered as one graph</a:t>
            </a:r>
            <a:endParaRPr/>
          </a:p>
        </p:txBody>
      </p:sp>
      <p:sp>
        <p:nvSpPr>
          <p:cNvPr id="79" name="CustomShape 13"/>
          <p:cNvSpPr/>
          <p:nvPr/>
        </p:nvSpPr>
        <p:spPr>
          <a:xfrm>
            <a:off x="3962520" y="4796280"/>
            <a:ext cx="4647960" cy="27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000000"/>
                </a:solidFill>
                <a:latin typeface="Times New Roman"/>
              </a:rPr>
              <a:t>The adjective </a:t>
            </a:r>
            <a:r>
              <a:rPr b="1" i="1" lang="en-US" sz="1200" u="sng">
                <a:solidFill>
                  <a:srgbClr val="000000"/>
                </a:solidFill>
                <a:latin typeface="Times New Roman"/>
              </a:rPr>
              <a:t>undirected</a:t>
            </a:r>
            <a:r>
              <a:rPr b="1" lang="en-US" sz="1200">
                <a:solidFill>
                  <a:srgbClr val="000000"/>
                </a:solidFill>
                <a:latin typeface="Times New Roman"/>
              </a:rPr>
              <a:t> allows the definition to be more general:</a:t>
            </a:r>
            <a:endParaRPr/>
          </a:p>
        </p:txBody>
      </p:sp>
      <p:pic>
        <p:nvPicPr>
          <p:cNvPr descr="" id="80" name="Picture 8"/>
          <p:cNvPicPr/>
          <p:nvPr/>
        </p:nvPicPr>
        <p:blipFill>
          <a:blip r:embed="rId7"/>
          <a:stretch>
            <a:fillRect/>
          </a:stretch>
        </p:blipFill>
        <p:spPr>
          <a:xfrm>
            <a:off x="4529160" y="5177160"/>
            <a:ext cx="1261800" cy="768960"/>
          </a:xfrm>
          <a:prstGeom prst="rect">
            <a:avLst/>
          </a:prstGeom>
        </p:spPr>
      </p:pic>
      <p:pic>
        <p:nvPicPr>
          <p:cNvPr descr="" id="81" name="Picture 9"/>
          <p:cNvPicPr/>
          <p:nvPr/>
        </p:nvPicPr>
        <p:blipFill>
          <a:blip r:embed="rId8"/>
          <a:stretch>
            <a:fillRect/>
          </a:stretch>
        </p:blipFill>
        <p:spPr>
          <a:xfrm>
            <a:off x="7009560" y="5177160"/>
            <a:ext cx="1219680" cy="785160"/>
          </a:xfrm>
          <a:prstGeom prst="rect">
            <a:avLst/>
          </a:prstGeom>
        </p:spPr>
      </p:pic>
      <p:sp>
        <p:nvSpPr>
          <p:cNvPr id="82" name="CustomShape 14"/>
          <p:cNvSpPr/>
          <p:nvPr/>
        </p:nvSpPr>
        <p:spPr>
          <a:xfrm>
            <a:off x="4114800" y="6015240"/>
            <a:ext cx="1980720" cy="45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200">
                <a:solidFill>
                  <a:srgbClr val="0000ff"/>
                </a:solidFill>
                <a:latin typeface="Times New Roman"/>
              </a:rPr>
              <a:t>(restricted, since you can’t go against an arrow)</a:t>
            </a:r>
            <a:endParaRPr/>
          </a:p>
        </p:txBody>
      </p:sp>
      <p:sp>
        <p:nvSpPr>
          <p:cNvPr id="83" name="CustomShape 15"/>
          <p:cNvSpPr/>
          <p:nvPr/>
        </p:nvSpPr>
        <p:spPr>
          <a:xfrm>
            <a:off x="6629400" y="6015240"/>
            <a:ext cx="2133360" cy="45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200">
                <a:solidFill>
                  <a:srgbClr val="0000ff"/>
                </a:solidFill>
                <a:latin typeface="Times New Roman"/>
              </a:rPr>
              <a:t>(general, since you can  go both ways between nodes)</a:t>
            </a:r>
            <a:endParaRPr/>
          </a:p>
        </p:txBody>
      </p:sp>
      <p:sp>
        <p:nvSpPr>
          <p:cNvPr id="84" name="CustomShape 16"/>
          <p:cNvSpPr/>
          <p:nvPr/>
        </p:nvSpPr>
        <p:spPr>
          <a:xfrm>
            <a:off x="3429000" y="5253480"/>
            <a:ext cx="1218960" cy="486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200">
                <a:solidFill>
                  <a:srgbClr val="0000ff"/>
                </a:solidFill>
                <a:latin typeface="Times New Roman"/>
              </a:rPr>
              <a:t>directed graph or digraph</a:t>
            </a:r>
            <a:r>
              <a:rPr b="1" i="1" lang="en-US" sz="1400">
                <a:solidFill>
                  <a:srgbClr val="0000ff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85" name="CustomShape 17"/>
          <p:cNvSpPr/>
          <p:nvPr/>
        </p:nvSpPr>
        <p:spPr>
          <a:xfrm>
            <a:off x="6248520" y="5248800"/>
            <a:ext cx="914040" cy="45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200">
                <a:solidFill>
                  <a:srgbClr val="0000ff"/>
                </a:solidFill>
                <a:latin typeface="Times New Roman"/>
              </a:rPr>
              <a:t>undirected graph:</a:t>
            </a:r>
            <a:endParaRPr/>
          </a:p>
        </p:txBody>
      </p:sp>
    </p:spTree>
  </p:cSld>
  <p:timing>
    <p:tnLst>
      <p:par>
        <p:cTn dur="indefinite" id="52" nodeType="tmRoot" restart="never">
          <p:childTnLst>
            <p:seq>
              <p:cTn dur="indefinite" id="53" nodeType="mainSeq">
                <p:childTnLst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id="5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id="6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id="6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6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>
                            <p:stCondLst>
                              <p:cond delay="500"/>
                            </p:stCondLst>
                            <p:childTnLst>
                              <p:par>
                                <p:cTn fill="hold" id="68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>
                            <p:stCondLst>
                              <p:cond delay="1000"/>
                            </p:stCondLst>
                            <p:childTnLst>
                              <p:par>
                                <p:cTn fill="hold" id="72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4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>
                            <p:stCondLst>
                              <p:cond delay="1500"/>
                            </p:stCondLst>
                            <p:childTnLst>
                              <p:par>
                                <p:cTn fill="hold" id="76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78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">
                      <p:stCondLst>
                        <p:cond delay="indefinite"/>
                      </p:stCondLst>
                      <p:childTnLst>
                        <p:par>
                          <p:cTn fill="hold" id="80">
                            <p:stCondLst>
                              <p:cond delay="0"/>
                            </p:stCondLst>
                            <p:childTnLst>
                              <p:par>
                                <p:cTn fill="hold" id="8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id="8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>
                            <p:stCondLst>
                              <p:cond delay="0"/>
                            </p:stCondLst>
                            <p:childTnLst>
                              <p:par>
                                <p:cTn fill="hold" id="88" nodeType="afterEffect" presetClass="entr" presetID="1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9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>
                            <p:stCondLst>
                              <p:cond delay="2000"/>
                            </p:stCondLst>
                            <p:childTnLst>
                              <p:par>
                                <p:cTn fill="hold" id="9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94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5">
                            <p:stCondLst>
                              <p:cond delay="2500"/>
                            </p:stCondLst>
                            <p:childTnLst>
                              <p:par>
                                <p:cTn fill="hold" id="9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98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">
                      <p:stCondLst>
                        <p:cond delay="indefinite"/>
                      </p:stCondLst>
                      <p:childTnLst>
                        <p:par>
                          <p:cTn fill="hold" id="100">
                            <p:stCondLst>
                              <p:cond delay="0"/>
                            </p:stCondLst>
                            <p:childTnLst>
                              <p:par>
                                <p:cTn fill="hold" id="10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3">
                      <p:stCondLst>
                        <p:cond delay="indefinite"/>
                      </p:stCondLst>
                      <p:childTnLst>
                        <p:par>
                          <p:cTn fill="hold" id="104">
                            <p:stCondLst>
                              <p:cond delay="0"/>
                            </p:stCondLst>
                            <p:childTnLst>
                              <p:par>
                                <p:cTn fill="hold" id="10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7">
                            <p:stCondLst>
                              <p:cond delay="0"/>
                            </p:stCondLst>
                            <p:childTnLst>
                              <p:par>
                                <p:cTn fill="hold" id="10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1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1">
                            <p:stCondLst>
                              <p:cond delay="500"/>
                            </p:stCondLst>
                            <p:childTnLst>
                              <p:par>
                                <p:cTn fill="hold" id="112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14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">
                      <p:stCondLst>
                        <p:cond delay="indefinite"/>
                      </p:stCondLst>
                      <p:childTnLst>
                        <p:par>
                          <p:cTn fill="hold" id="116">
                            <p:stCondLst>
                              <p:cond delay="0"/>
                            </p:stCondLst>
                            <p:childTnLst>
                              <p:par>
                                <p:cTn fill="hold" id="11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9">
                      <p:stCondLst>
                        <p:cond delay="indefinite"/>
                      </p:stCondLst>
                      <p:childTnLst>
                        <p:par>
                          <p:cTn fill="hold" id="120">
                            <p:stCondLst>
                              <p:cond delay="0"/>
                            </p:stCondLst>
                            <p:childTnLst>
                              <p:par>
                                <p:cTn fill="hold" id="12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3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4">
                            <p:stCondLst>
                              <p:cond delay="500"/>
                            </p:stCondLst>
                            <p:childTnLst>
                              <p:par>
                                <p:cTn fill="hold" id="125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27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8">
                            <p:stCondLst>
                              <p:cond delay="1000"/>
                            </p:stCondLst>
                            <p:childTnLst>
                              <p:par>
                                <p:cTn fill="hold" id="129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2">
                      <p:stCondLst>
                        <p:cond delay="indefinite"/>
                      </p:stCondLst>
                      <p:childTnLst>
                        <p:par>
                          <p:cTn fill="hold" id="133">
                            <p:stCondLst>
                              <p:cond delay="0"/>
                            </p:stCondLst>
                            <p:childTnLst>
                              <p:par>
                                <p:cTn fill="hold" id="13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36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7">
                            <p:stCondLst>
                              <p:cond delay="500"/>
                            </p:stCondLst>
                            <p:childTnLst>
                              <p:par>
                                <p:cTn fill="hold" id="138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4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1">
                            <p:stCondLst>
                              <p:cond delay="1000"/>
                            </p:stCondLst>
                            <p:childTnLst>
                              <p:par>
                                <p:cTn fill="hold" id="142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44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1066680" y="838080"/>
            <a:ext cx="739116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Because computer applications of trees require that we start at one designated node in the tree in order to reach the other nodes, we drop the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undirected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requirement from the definition:</a:t>
            </a:r>
            <a:endParaRPr/>
          </a:p>
        </p:txBody>
      </p:sp>
      <p:pic>
        <p:nvPicPr>
          <p:cNvPr descr="" id="8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3352680" y="1523880"/>
            <a:ext cx="2061000" cy="1069200"/>
          </a:xfrm>
          <a:prstGeom prst="rect">
            <a:avLst/>
          </a:prstGeom>
        </p:spPr>
      </p:pic>
      <p:sp>
        <p:nvSpPr>
          <p:cNvPr id="89" name="CustomShape 3"/>
          <p:cNvSpPr/>
          <p:nvPr/>
        </p:nvSpPr>
        <p:spPr>
          <a:xfrm>
            <a:off x="990720" y="2677320"/>
            <a:ext cx="7391160" cy="303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Using directed edges allows us to designate the node where we should start as the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root node.</a:t>
            </a: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4114800" y="1371600"/>
            <a:ext cx="761760" cy="333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600">
                <a:solidFill>
                  <a:srgbClr val="0000ff"/>
                </a:solidFill>
                <a:latin typeface="Courier New"/>
              </a:rPr>
              <a:t>root</a:t>
            </a:r>
            <a:endParaRPr/>
          </a:p>
        </p:txBody>
      </p:sp>
      <p:sp>
        <p:nvSpPr>
          <p:cNvPr id="91" name="CustomShape 5"/>
          <p:cNvSpPr/>
          <p:nvPr/>
        </p:nvSpPr>
        <p:spPr>
          <a:xfrm>
            <a:off x="4419720" y="1623240"/>
            <a:ext cx="304560" cy="22824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92" name="CustomShape 6"/>
          <p:cNvSpPr/>
          <p:nvPr/>
        </p:nvSpPr>
        <p:spPr>
          <a:xfrm>
            <a:off x="1043640" y="3124080"/>
            <a:ext cx="35323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Definition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:   The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root node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has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indegree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of  0.</a:t>
            </a:r>
            <a:endParaRPr/>
          </a:p>
        </p:txBody>
      </p:sp>
      <p:sp>
        <p:nvSpPr>
          <p:cNvPr id="93" name="CustomShape 7"/>
          <p:cNvSpPr/>
          <p:nvPr/>
        </p:nvSpPr>
        <p:spPr>
          <a:xfrm>
            <a:off x="1991520" y="3429000"/>
            <a:ext cx="46432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Indegree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≡  The number of directed edges pointing at a node.</a:t>
            </a:r>
            <a:endParaRPr/>
          </a:p>
        </p:txBody>
      </p:sp>
      <p:sp>
        <p:nvSpPr>
          <p:cNvPr id="94" name="CustomShape 8"/>
          <p:cNvSpPr/>
          <p:nvPr/>
        </p:nvSpPr>
        <p:spPr>
          <a:xfrm>
            <a:off x="1992960" y="3730680"/>
            <a:ext cx="54115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Outdegree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≡  The number of directed edges pointing away from a node.</a:t>
            </a:r>
            <a:endParaRPr/>
          </a:p>
        </p:txBody>
      </p:sp>
      <p:sp>
        <p:nvSpPr>
          <p:cNvPr id="95" name="CustomShape 9"/>
          <p:cNvSpPr/>
          <p:nvPr/>
        </p:nvSpPr>
        <p:spPr>
          <a:xfrm>
            <a:off x="994680" y="4180680"/>
            <a:ext cx="123408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latin typeface="Times New Roman"/>
              </a:rPr>
              <a:t>For Example:</a:t>
            </a:r>
            <a:endParaRPr/>
          </a:p>
        </p:txBody>
      </p:sp>
      <p:pic>
        <p:nvPicPr>
          <p:cNvPr descr="" id="9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24080" y="4333320"/>
            <a:ext cx="2514240" cy="1304640"/>
          </a:xfrm>
          <a:prstGeom prst="rect">
            <a:avLst/>
          </a:prstGeom>
        </p:spPr>
      </p:pic>
      <p:sp>
        <p:nvSpPr>
          <p:cNvPr id="97" name="CustomShape 10"/>
          <p:cNvSpPr/>
          <p:nvPr/>
        </p:nvSpPr>
        <p:spPr>
          <a:xfrm>
            <a:off x="2590920" y="5704920"/>
            <a:ext cx="1599840" cy="729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This root has:</a:t>
            </a:r>
            <a:endParaRPr/>
          </a:p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indegree = 0   and</a:t>
            </a:r>
            <a:endParaRPr/>
          </a:p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outdegree = 4</a:t>
            </a:r>
            <a:endParaRPr/>
          </a:p>
        </p:txBody>
      </p:sp>
      <p:sp>
        <p:nvSpPr>
          <p:cNvPr id="98" name="CustomShape 11"/>
          <p:cNvSpPr/>
          <p:nvPr/>
        </p:nvSpPr>
        <p:spPr>
          <a:xfrm>
            <a:off x="3824640" y="5160600"/>
            <a:ext cx="497880" cy="75456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99" name="CustomShape 12"/>
          <p:cNvSpPr/>
          <p:nvPr/>
        </p:nvSpPr>
        <p:spPr>
          <a:xfrm>
            <a:off x="4800600" y="5704920"/>
            <a:ext cx="1980720" cy="729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This internal node has:</a:t>
            </a:r>
            <a:endParaRPr/>
          </a:p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indegree = 1  and</a:t>
            </a:r>
            <a:endParaRPr/>
          </a:p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outdegree = 3</a:t>
            </a:r>
            <a:endParaRPr/>
          </a:p>
        </p:txBody>
      </p:sp>
      <p:sp>
        <p:nvSpPr>
          <p:cNvPr id="100" name="CustomShape 13"/>
          <p:cNvSpPr/>
          <p:nvPr/>
        </p:nvSpPr>
        <p:spPr>
          <a:xfrm>
            <a:off x="4581720" y="5175000"/>
            <a:ext cx="214920" cy="68184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101" name="CustomShape 14"/>
          <p:cNvSpPr/>
          <p:nvPr/>
        </p:nvSpPr>
        <p:spPr>
          <a:xfrm>
            <a:off x="6019920" y="4114800"/>
            <a:ext cx="159984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Leaf nodes have outdegree of 0.</a:t>
            </a:r>
            <a:endParaRPr/>
          </a:p>
        </p:txBody>
      </p:sp>
      <p:sp>
        <p:nvSpPr>
          <p:cNvPr id="102" name="CustomShape 15"/>
          <p:cNvSpPr/>
          <p:nvPr/>
        </p:nvSpPr>
        <p:spPr>
          <a:xfrm>
            <a:off x="6019920" y="4407120"/>
            <a:ext cx="716040" cy="7596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103" name="CustomShape 16"/>
          <p:cNvSpPr/>
          <p:nvPr/>
        </p:nvSpPr>
        <p:spPr>
          <a:xfrm>
            <a:off x="6050160" y="4379760"/>
            <a:ext cx="456840" cy="38052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</p:spTree>
  </p:cSld>
  <p:timing>
    <p:tnLst>
      <p:par>
        <p:cTn dur="indefinite" id="145" nodeType="tmRoot" restart="never">
          <p:childTnLst>
            <p:seq>
              <p:cTn dur="indefinite" id="146" nodeType="mainSeq">
                <p:childTnLst>
                  <p:par>
                    <p:cTn fill="hold" id="147">
                      <p:stCondLst>
                        <p:cond delay="indefinite"/>
                      </p:stCondLst>
                      <p:childTnLst>
                        <p:par>
                          <p:cTn fill="hold" id="148">
                            <p:stCondLst>
                              <p:cond delay="0"/>
                            </p:stCondLst>
                            <p:childTnLst>
                              <p:par>
                                <p:cTn fill="hold" id="14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1">
                      <p:stCondLst>
                        <p:cond delay="indefinite"/>
                      </p:stCondLst>
                      <p:childTnLst>
                        <p:par>
                          <p:cTn fill="hold" id="152">
                            <p:stCondLst>
                              <p:cond delay="0"/>
                            </p:stCondLst>
                            <p:childTnLst>
                              <p:par>
                                <p:cTn fill="hold" id="15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55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6">
                            <p:stCondLst>
                              <p:cond delay="500"/>
                            </p:stCondLst>
                            <p:childTnLst>
                              <p:par>
                                <p:cTn fill="hold" id="15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159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0">
                      <p:stCondLst>
                        <p:cond delay="indefinite"/>
                      </p:stCondLst>
                      <p:childTnLst>
                        <p:par>
                          <p:cTn fill="hold" id="161">
                            <p:stCondLst>
                              <p:cond delay="0"/>
                            </p:stCondLst>
                            <p:childTnLst>
                              <p:par>
                                <p:cTn fill="hold" id="16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4">
                      <p:stCondLst>
                        <p:cond delay="indefinite"/>
                      </p:stCondLst>
                      <p:childTnLst>
                        <p:par>
                          <p:cTn fill="hold" id="165">
                            <p:stCondLst>
                              <p:cond delay="0"/>
                            </p:stCondLst>
                            <p:childTnLst>
                              <p:par>
                                <p:cTn fill="hold" id="16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8">
                      <p:stCondLst>
                        <p:cond delay="indefinite"/>
                      </p:stCondLst>
                      <p:childTnLst>
                        <p:par>
                          <p:cTn fill="hold" id="169">
                            <p:stCondLst>
                              <p:cond delay="0"/>
                            </p:stCondLst>
                            <p:childTnLst>
                              <p:par>
                                <p:cTn fill="hold" id="17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2">
                      <p:stCondLst>
                        <p:cond delay="indefinite"/>
                      </p:stCondLst>
                      <p:childTnLst>
                        <p:par>
                          <p:cTn fill="hold" id="173">
                            <p:stCondLst>
                              <p:cond delay="0"/>
                            </p:stCondLst>
                            <p:childTnLst>
                              <p:par>
                                <p:cTn fill="hold" id="17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6">
                            <p:stCondLst>
                              <p:cond delay="0"/>
                            </p:stCondLst>
                            <p:childTnLst>
                              <p:par>
                                <p:cTn fill="hold" id="177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79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0">
                            <p:stCondLst>
                              <p:cond delay="500"/>
                            </p:stCondLst>
                            <p:childTnLst>
                              <p:par>
                                <p:cTn fill="hold" id="18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183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4">
                      <p:stCondLst>
                        <p:cond delay="indefinite"/>
                      </p:stCondLst>
                      <p:childTnLst>
                        <p:par>
                          <p:cTn fill="hold" id="185">
                            <p:stCondLst>
                              <p:cond delay="0"/>
                            </p:stCondLst>
                            <p:childTnLst>
                              <p:par>
                                <p:cTn fill="hold" id="18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88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9">
                            <p:stCondLst>
                              <p:cond delay="500"/>
                            </p:stCondLst>
                            <p:childTnLst>
                              <p:par>
                                <p:cTn fill="hold" id="19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192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3">
                      <p:stCondLst>
                        <p:cond delay="indefinite"/>
                      </p:stCondLst>
                      <p:childTnLst>
                        <p:par>
                          <p:cTn fill="hold" id="194">
                            <p:stCondLst>
                              <p:cond delay="0"/>
                            </p:stCondLst>
                            <p:childTnLst>
                              <p:par>
                                <p:cTn fill="hold" id="19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197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8">
                            <p:stCondLst>
                              <p:cond delay="500"/>
                            </p:stCondLst>
                            <p:childTnLst>
                              <p:par>
                                <p:cTn fill="hold" id="19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201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1371600" y="924480"/>
            <a:ext cx="63241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To impose some standardization so that we can visually pick out the root more easily, computer scientists require that trees be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rooted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pic>
        <p:nvPicPr>
          <p:cNvPr descr="" id="10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429000" y="5095080"/>
            <a:ext cx="2194200" cy="1415520"/>
          </a:xfrm>
          <a:prstGeom prst="rect">
            <a:avLst/>
          </a:prstGeom>
        </p:spPr>
      </p:pic>
      <p:sp>
        <p:nvSpPr>
          <p:cNvPr id="107" name="CustomShape 3"/>
          <p:cNvSpPr/>
          <p:nvPr/>
        </p:nvSpPr>
        <p:spPr>
          <a:xfrm>
            <a:off x="1371600" y="4343400"/>
            <a:ext cx="63241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When we root a directed tree, it is no longer necessary to draw the arrows on the directed edges.  They are understood to be there:</a:t>
            </a:r>
            <a:endParaRPr/>
          </a:p>
        </p:txBody>
      </p:sp>
      <p:pic>
        <p:nvPicPr>
          <p:cNvPr descr="" id="108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0" y="1752480"/>
            <a:ext cx="2133360" cy="1376640"/>
          </a:xfrm>
          <a:prstGeom prst="rect">
            <a:avLst/>
          </a:prstGeom>
        </p:spPr>
      </p:pic>
      <p:pic>
        <p:nvPicPr>
          <p:cNvPr descr="" id="109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095880" y="1905120"/>
            <a:ext cx="2133360" cy="1376640"/>
          </a:xfrm>
          <a:prstGeom prst="rect">
            <a:avLst/>
          </a:prstGeom>
        </p:spPr>
      </p:pic>
      <p:sp>
        <p:nvSpPr>
          <p:cNvPr id="110" name="CustomShape 4"/>
          <p:cNvSpPr/>
          <p:nvPr/>
        </p:nvSpPr>
        <p:spPr>
          <a:xfrm>
            <a:off x="1232280" y="3276720"/>
            <a:ext cx="160740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bottom  rooted</a:t>
            </a:r>
            <a:endParaRPr/>
          </a:p>
        </p:txBody>
      </p:sp>
      <p:sp>
        <p:nvSpPr>
          <p:cNvPr id="111" name="CustomShape 5"/>
          <p:cNvSpPr/>
          <p:nvPr/>
        </p:nvSpPr>
        <p:spPr>
          <a:xfrm>
            <a:off x="3895920" y="3276720"/>
            <a:ext cx="123732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top  rooted</a:t>
            </a:r>
            <a:endParaRPr/>
          </a:p>
        </p:txBody>
      </p:sp>
      <p:sp>
        <p:nvSpPr>
          <p:cNvPr id="112" name="CustomShape 6"/>
          <p:cNvSpPr/>
          <p:nvPr/>
        </p:nvSpPr>
        <p:spPr>
          <a:xfrm>
            <a:off x="6269760" y="3225240"/>
            <a:ext cx="810360" cy="5770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side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000000"/>
                </a:solidFill>
                <a:latin typeface="Arial"/>
              </a:rPr>
              <a:t>rooted</a:t>
            </a:r>
            <a:endParaRPr/>
          </a:p>
        </p:txBody>
      </p:sp>
      <p:sp>
        <p:nvSpPr>
          <p:cNvPr id="113" name="CustomShape 7"/>
          <p:cNvSpPr/>
          <p:nvPr/>
        </p:nvSpPr>
        <p:spPr>
          <a:xfrm>
            <a:off x="1455480" y="3776400"/>
            <a:ext cx="109404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(European)</a:t>
            </a:r>
            <a:endParaRPr/>
          </a:p>
        </p:txBody>
      </p:sp>
      <p:sp>
        <p:nvSpPr>
          <p:cNvPr id="114" name="CustomShape 8"/>
          <p:cNvSpPr/>
          <p:nvPr/>
        </p:nvSpPr>
        <p:spPr>
          <a:xfrm>
            <a:off x="3981600" y="3776400"/>
            <a:ext cx="111384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(American)</a:t>
            </a:r>
            <a:endParaRPr/>
          </a:p>
        </p:txBody>
      </p:sp>
      <p:sp>
        <p:nvSpPr>
          <p:cNvPr id="115" name="CustomShape 9"/>
          <p:cNvSpPr/>
          <p:nvPr/>
        </p:nvSpPr>
        <p:spPr>
          <a:xfrm>
            <a:off x="6030720" y="3776400"/>
            <a:ext cx="1317960" cy="3337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600">
                <a:solidFill>
                  <a:srgbClr val="000000"/>
                </a:solidFill>
                <a:latin typeface="Times New Roman"/>
              </a:rPr>
              <a:t>(compromise)</a:t>
            </a:r>
            <a:endParaRPr/>
          </a:p>
        </p:txBody>
      </p:sp>
      <p:sp>
        <p:nvSpPr>
          <p:cNvPr id="116" name="CustomShape 10"/>
          <p:cNvSpPr/>
          <p:nvPr/>
        </p:nvSpPr>
        <p:spPr>
          <a:xfrm>
            <a:off x="5943600" y="5105520"/>
            <a:ext cx="2437920" cy="942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(From now on, we will usually draw trees as top-rooted, with all edges understood to be directed downwards.)</a:t>
            </a:r>
            <a:endParaRPr/>
          </a:p>
        </p:txBody>
      </p:sp>
      <p:pic>
        <p:nvPicPr>
          <p:cNvPr descr="" id="117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1066680" y="1761480"/>
            <a:ext cx="2133360" cy="1377000"/>
          </a:xfrm>
          <a:prstGeom prst="rect">
            <a:avLst/>
          </a:prstGeom>
        </p:spPr>
      </p:pic>
    </p:spTree>
  </p:cSld>
  <p:timing>
    <p:tnLst>
      <p:par>
        <p:cTn dur="indefinite" id="202" nodeType="tmRoot" restart="never">
          <p:childTnLst>
            <p:seq>
              <p:cTn dur="indefinite" id="203" nodeType="mainSeq">
                <p:childTnLst>
                  <p:par>
                    <p:cTn fill="hold" id="204">
                      <p:stCondLst>
                        <p:cond delay="indefinite"/>
                      </p:stCondLst>
                      <p:childTnLst>
                        <p:par>
                          <p:cTn fill="hold" id="205">
                            <p:stCondLst>
                              <p:cond delay="0"/>
                            </p:stCondLst>
                            <p:childTnLst>
                              <p:par>
                                <p:cTn fill="hold" id="20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08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9">
                            <p:stCondLst>
                              <p:cond delay="1000"/>
                            </p:stCondLst>
                            <p:childTnLst>
                              <p:par>
                                <p:cTn fill="hold" id="21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1000" fill="freeze" id="212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3">
                            <p:stCondLst>
                              <p:cond delay="2000"/>
                            </p:stCondLst>
                            <p:childTnLst>
                              <p:par>
                                <p:cTn fill="hold" id="214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16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7">
                      <p:stCondLst>
                        <p:cond delay="indefinite"/>
                      </p:stCondLst>
                      <p:childTnLst>
                        <p:par>
                          <p:cTn fill="hold" id="218">
                            <p:stCondLst>
                              <p:cond delay="0"/>
                            </p:stCondLst>
                            <p:childTnLst>
                              <p:par>
                                <p:cTn fill="hold" id="21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2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2">
                            <p:stCondLst>
                              <p:cond delay="500"/>
                            </p:stCondLst>
                            <p:childTnLst>
                              <p:par>
                                <p:cTn fill="hold" id="2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225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6">
                            <p:stCondLst>
                              <p:cond delay="1500"/>
                            </p:stCondLst>
                            <p:childTnLst>
                              <p:par>
                                <p:cTn fill="hold" id="227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29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0">
                      <p:stCondLst>
                        <p:cond delay="indefinite"/>
                      </p:stCondLst>
                      <p:childTnLst>
                        <p:par>
                          <p:cTn fill="hold" id="231">
                            <p:stCondLst>
                              <p:cond delay="0"/>
                            </p:stCondLst>
                            <p:childTnLst>
                              <p:par>
                                <p:cTn fill="hold" id="23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34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5">
                            <p:stCondLst>
                              <p:cond delay="500"/>
                            </p:stCondLst>
                            <p:childTnLst>
                              <p:par>
                                <p:cTn fill="hold" id="23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1000" fill="freeze" id="238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9">
                            <p:stCondLst>
                              <p:cond delay="1500"/>
                            </p:stCondLst>
                            <p:childTnLst>
                              <p:par>
                                <p:cTn fill="hold" id="24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42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3">
                      <p:stCondLst>
                        <p:cond delay="indefinite"/>
                      </p:stCondLst>
                      <p:childTnLst>
                        <p:par>
                          <p:cTn fill="hold" id="244">
                            <p:stCondLst>
                              <p:cond delay="0"/>
                            </p:stCondLst>
                            <p:childTnLst>
                              <p:par>
                                <p:cTn fill="hold" id="24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7">
                      <p:stCondLst>
                        <p:cond delay="indefinite"/>
                      </p:stCondLst>
                      <p:childTnLst>
                        <p:par>
                          <p:cTn fill="hold" id="248">
                            <p:stCondLst>
                              <p:cond delay="0"/>
                            </p:stCondLst>
                            <p:childTnLst>
                              <p:par>
                                <p:cTn fill="hold" id="249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25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2">
                      <p:stCondLst>
                        <p:cond delay="indefinite"/>
                      </p:stCondLst>
                      <p:childTnLst>
                        <p:par>
                          <p:cTn fill="hold" id="253">
                            <p:stCondLst>
                              <p:cond delay="0"/>
                            </p:stCondLst>
                            <p:childTnLst>
                              <p:par>
                                <p:cTn fill="hold" id="25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945360" y="762120"/>
            <a:ext cx="43261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2)  </a:t>
            </a: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Definition in terms of Number of Edges and Nodes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3031200" y="1066680"/>
            <a:ext cx="32871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A tree is a finite connected graph such that: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1145880" y="1905120"/>
            <a:ext cx="11595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 Example:</a:t>
            </a:r>
            <a:endParaRPr/>
          </a:p>
        </p:txBody>
      </p:sp>
      <p:pic>
        <p:nvPicPr>
          <p:cNvPr descr="" id="12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666880" y="1981080"/>
            <a:ext cx="694800" cy="686520"/>
          </a:xfrm>
          <a:prstGeom prst="rect">
            <a:avLst/>
          </a:prstGeom>
        </p:spPr>
      </p:pic>
      <p:pic>
        <p:nvPicPr>
          <p:cNvPr descr="" id="12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191120" y="1752480"/>
            <a:ext cx="734400" cy="914040"/>
          </a:xfrm>
          <a:prstGeom prst="rect">
            <a:avLst/>
          </a:prstGeom>
        </p:spPr>
      </p:pic>
      <p:pic>
        <p:nvPicPr>
          <p:cNvPr descr="" id="124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585760" y="1523880"/>
            <a:ext cx="1805400" cy="1218960"/>
          </a:xfrm>
          <a:prstGeom prst="rect">
            <a:avLst/>
          </a:prstGeom>
        </p:spPr>
      </p:pic>
      <p:sp>
        <p:nvSpPr>
          <p:cNvPr id="125" name="CustomShape 5"/>
          <p:cNvSpPr/>
          <p:nvPr/>
        </p:nvSpPr>
        <p:spPr>
          <a:xfrm>
            <a:off x="2250720" y="2753280"/>
            <a:ext cx="1551240" cy="5166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3  nodes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2  edges</a:t>
            </a:r>
            <a:endParaRPr/>
          </a:p>
        </p:txBody>
      </p:sp>
      <p:sp>
        <p:nvSpPr>
          <p:cNvPr id="126" name="CustomShape 6"/>
          <p:cNvSpPr/>
          <p:nvPr/>
        </p:nvSpPr>
        <p:spPr>
          <a:xfrm>
            <a:off x="3774600" y="2743200"/>
            <a:ext cx="1551240" cy="5166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5  nodes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4  edges</a:t>
            </a:r>
            <a:endParaRPr/>
          </a:p>
        </p:txBody>
      </p:sp>
      <p:sp>
        <p:nvSpPr>
          <p:cNvPr id="127" name="CustomShape 7"/>
          <p:cNvSpPr/>
          <p:nvPr/>
        </p:nvSpPr>
        <p:spPr>
          <a:xfrm>
            <a:off x="5962320" y="2743200"/>
            <a:ext cx="1551240" cy="5166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  nodes</a:t>
            </a:r>
            <a:endParaRPr/>
          </a:p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7  edges</a:t>
            </a:r>
            <a:endParaRPr/>
          </a:p>
        </p:txBody>
      </p:sp>
      <p:sp>
        <p:nvSpPr>
          <p:cNvPr id="128" name="CustomShape 8"/>
          <p:cNvSpPr/>
          <p:nvPr/>
        </p:nvSpPr>
        <p:spPr>
          <a:xfrm>
            <a:off x="3210120" y="1371600"/>
            <a:ext cx="2784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Times New Roman"/>
              </a:rPr>
              <a:t>no. of Nodes   =   no. of Edges  +  1</a:t>
            </a:r>
            <a:endParaRPr/>
          </a:p>
        </p:txBody>
      </p:sp>
      <p:sp>
        <p:nvSpPr>
          <p:cNvPr id="129" name="CustomShape 9"/>
          <p:cNvSpPr/>
          <p:nvPr/>
        </p:nvSpPr>
        <p:spPr>
          <a:xfrm>
            <a:off x="919440" y="3352680"/>
            <a:ext cx="31312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3)  </a:t>
            </a: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Definition in terms of Connectivity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130" name="CustomShape 10"/>
          <p:cNvSpPr/>
          <p:nvPr/>
        </p:nvSpPr>
        <p:spPr>
          <a:xfrm>
            <a:off x="1438200" y="3736800"/>
            <a:ext cx="55897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00"/>
                </a:solidFill>
                <a:latin typeface="Times New Roman"/>
              </a:rPr>
              <a:t>A graph is a tree iff  the removal of any edge would disconnect the graph:</a:t>
            </a:r>
            <a:endParaRPr/>
          </a:p>
        </p:txBody>
      </p:sp>
      <p:sp>
        <p:nvSpPr>
          <p:cNvPr id="131" name="CustomShape 11"/>
          <p:cNvSpPr/>
          <p:nvPr/>
        </p:nvSpPr>
        <p:spPr>
          <a:xfrm>
            <a:off x="5943600" y="4339080"/>
            <a:ext cx="1980720" cy="455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200">
                <a:solidFill>
                  <a:srgbClr val="0000ff"/>
                </a:solidFill>
                <a:latin typeface="Times New Roman"/>
              </a:rPr>
              <a:t>Removing this, or any other edge, disconnects the graph.</a:t>
            </a:r>
            <a:endParaRPr/>
          </a:p>
        </p:txBody>
      </p:sp>
      <p:sp>
        <p:nvSpPr>
          <p:cNvPr id="132" name="CustomShape 12"/>
          <p:cNvSpPr/>
          <p:nvPr/>
        </p:nvSpPr>
        <p:spPr>
          <a:xfrm>
            <a:off x="1150560" y="5032080"/>
            <a:ext cx="48351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Definition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:   A collection of disconnected trees is called a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forest</a:t>
            </a:r>
            <a:r>
              <a:rPr i="1"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133" name="CustomShape 13"/>
          <p:cNvSpPr/>
          <p:nvPr/>
        </p:nvSpPr>
        <p:spPr>
          <a:xfrm>
            <a:off x="6934320" y="5181480"/>
            <a:ext cx="1828440" cy="303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Times New Roman"/>
              </a:rPr>
              <a:t>A forest of  5  trees.</a:t>
            </a:r>
            <a:endParaRPr/>
          </a:p>
        </p:txBody>
      </p:sp>
      <p:sp>
        <p:nvSpPr>
          <p:cNvPr id="134" name="CustomShape 14"/>
          <p:cNvSpPr/>
          <p:nvPr/>
        </p:nvSpPr>
        <p:spPr>
          <a:xfrm>
            <a:off x="1145880" y="5568480"/>
            <a:ext cx="11595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 Example:</a:t>
            </a:r>
            <a:endParaRPr/>
          </a:p>
        </p:txBody>
      </p:sp>
      <p:pic>
        <p:nvPicPr>
          <p:cNvPr descr="" id="135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2743200" y="5638680"/>
            <a:ext cx="3657240" cy="713880"/>
          </a:xfrm>
          <a:prstGeom prst="rect">
            <a:avLst/>
          </a:prstGeom>
        </p:spPr>
      </p:pic>
      <p:pic>
        <p:nvPicPr>
          <p:cNvPr descr="" id="136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520" y="4191120"/>
            <a:ext cx="2742840" cy="816840"/>
          </a:xfrm>
          <a:prstGeom prst="rect">
            <a:avLst/>
          </a:prstGeom>
        </p:spPr>
      </p:pic>
      <p:sp>
        <p:nvSpPr>
          <p:cNvPr id="137" name="CustomShape 15"/>
          <p:cNvSpPr/>
          <p:nvPr/>
        </p:nvSpPr>
        <p:spPr>
          <a:xfrm>
            <a:off x="1145880" y="4343400"/>
            <a:ext cx="11595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 Example:</a:t>
            </a:r>
            <a:endParaRPr/>
          </a:p>
        </p:txBody>
      </p:sp>
      <p:sp>
        <p:nvSpPr>
          <p:cNvPr id="138" name="CustomShape 16"/>
          <p:cNvSpPr/>
          <p:nvPr/>
        </p:nvSpPr>
        <p:spPr>
          <a:xfrm>
            <a:off x="4619160" y="4669920"/>
            <a:ext cx="1291320" cy="18108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139" name="CustomShape 17"/>
          <p:cNvSpPr/>
          <p:nvPr/>
        </p:nvSpPr>
        <p:spPr>
          <a:xfrm>
            <a:off x="2286000" y="5410080"/>
            <a:ext cx="4571640" cy="121896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140" name="CustomShape 18"/>
          <p:cNvSpPr/>
          <p:nvPr/>
        </p:nvSpPr>
        <p:spPr>
          <a:xfrm>
            <a:off x="6934320" y="5638680"/>
            <a:ext cx="304560" cy="228240"/>
          </a:xfrm>
          <a:prstGeom prst="straightConnector1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</p:spTree>
  </p:cSld>
  <p:timing>
    <p:tnLst>
      <p:par>
        <p:cTn dur="indefinite" id="256" nodeType="tmRoot" restart="never">
          <p:childTnLst>
            <p:seq>
              <p:cTn dur="indefinite" id="257" nodeType="mainSeq">
                <p:childTnLst>
                  <p:par>
                    <p:cTn fill="hold" id="258">
                      <p:stCondLst>
                        <p:cond delay="indefinite"/>
                      </p:stCondLst>
                      <p:childTnLst>
                        <p:par>
                          <p:cTn fill="hold" id="259">
                            <p:stCondLst>
                              <p:cond delay="0"/>
                            </p:stCondLst>
                            <p:childTnLst>
                              <p:par>
                                <p:cTn fill="hold" id="260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2">
                      <p:stCondLst>
                        <p:cond delay="indefinite"/>
                      </p:stCondLst>
                      <p:childTnLst>
                        <p:par>
                          <p:cTn fill="hold" id="263">
                            <p:stCondLst>
                              <p:cond delay="0"/>
                            </p:stCondLst>
                            <p:childTnLst>
                              <p:par>
                                <p:cTn fill="hold" id="26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6">
                      <p:stCondLst>
                        <p:cond delay="indefinite"/>
                      </p:stCondLst>
                      <p:childTnLst>
                        <p:par>
                          <p:cTn fill="hold" id="267">
                            <p:stCondLst>
                              <p:cond delay="0"/>
                            </p:stCondLst>
                            <p:childTnLst>
                              <p:par>
                                <p:cTn fill="hold" id="26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1">
                            <p:stCondLst>
                              <p:cond delay="500"/>
                            </p:stCondLst>
                            <p:childTnLst>
                              <p:par>
                                <p:cTn fill="hold" id="27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274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5">
                            <p:stCondLst>
                              <p:cond delay="1000"/>
                            </p:stCondLst>
                            <p:childTnLst>
                              <p:par>
                                <p:cTn fill="hold" id="276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78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9">
                      <p:stCondLst>
                        <p:cond delay="indefinite"/>
                      </p:stCondLst>
                      <p:childTnLst>
                        <p:par>
                          <p:cTn fill="hold" id="280">
                            <p:stCondLst>
                              <p:cond delay="0"/>
                            </p:stCondLst>
                            <p:childTnLst>
                              <p:par>
                                <p:cTn fill="hold" id="28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283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4">
                            <p:stCondLst>
                              <p:cond delay="500"/>
                            </p:stCondLst>
                            <p:childTnLst>
                              <p:par>
                                <p:cTn fill="hold" id="285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87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8">
                      <p:stCondLst>
                        <p:cond delay="indefinite"/>
                      </p:stCondLst>
                      <p:childTnLst>
                        <p:par>
                          <p:cTn fill="hold" id="289">
                            <p:stCondLst>
                              <p:cond delay="0"/>
                            </p:stCondLst>
                            <p:childTnLst>
                              <p:par>
                                <p:cTn fill="hold" id="29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292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3">
                            <p:stCondLst>
                              <p:cond delay="500"/>
                            </p:stCondLst>
                            <p:childTnLst>
                              <p:par>
                                <p:cTn fill="hold" id="294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296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7">
                      <p:stCondLst>
                        <p:cond delay="indefinite"/>
                      </p:stCondLst>
                      <p:childTnLst>
                        <p:par>
                          <p:cTn fill="hold" id="298">
                            <p:stCondLst>
                              <p:cond delay="0"/>
                            </p:stCondLst>
                            <p:childTnLst>
                              <p:par>
                                <p:cTn fill="hold" id="29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1">
                      <p:stCondLst>
                        <p:cond delay="indefinite"/>
                      </p:stCondLst>
                      <p:childTnLst>
                        <p:par>
                          <p:cTn fill="hold" id="302">
                            <p:stCondLst>
                              <p:cond delay="0"/>
                            </p:stCondLst>
                            <p:childTnLst>
                              <p:par>
                                <p:cTn fill="hold" id="30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5">
                      <p:stCondLst>
                        <p:cond delay="indefinite"/>
                      </p:stCondLst>
                      <p:childTnLst>
                        <p:par>
                          <p:cTn fill="hold" id="306">
                            <p:stCondLst>
                              <p:cond delay="0"/>
                            </p:stCondLst>
                            <p:childTnLst>
                              <p:par>
                                <p:cTn fill="hold" id="30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09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0">
                            <p:stCondLst>
                              <p:cond delay="500"/>
                            </p:stCondLst>
                            <p:childTnLst>
                              <p:par>
                                <p:cTn fill="hold" id="3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313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4">
                            <p:stCondLst>
                              <p:cond delay="1000"/>
                            </p:stCondLst>
                            <p:childTnLst>
                              <p:par>
                                <p:cTn fill="hold" id="315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17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8">
                            <p:stCondLst>
                              <p:cond delay="1500"/>
                            </p:stCondLst>
                            <p:childTnLst>
                              <p:par>
                                <p:cTn fill="hold" id="31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321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2">
                      <p:stCondLst>
                        <p:cond delay="indefinite"/>
                      </p:stCondLst>
                      <p:childTnLst>
                        <p:par>
                          <p:cTn fill="hold" id="323">
                            <p:stCondLst>
                              <p:cond delay="0"/>
                            </p:stCondLst>
                            <p:childTnLst>
                              <p:par>
                                <p:cTn fill="hold" id="324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6">
                      <p:stCondLst>
                        <p:cond delay="indefinite"/>
                      </p:stCondLst>
                      <p:childTnLst>
                        <p:par>
                          <p:cTn fill="hold" id="327">
                            <p:stCondLst>
                              <p:cond delay="0"/>
                            </p:stCondLst>
                            <p:childTnLst>
                              <p:par>
                                <p:cTn fill="hold" id="32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3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1">
                            <p:stCondLst>
                              <p:cond delay="500"/>
                            </p:stCondLst>
                            <p:childTnLst>
                              <p:par>
                                <p:cTn fill="hold" id="33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334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5">
                            <p:stCondLst>
                              <p:cond delay="1000"/>
                            </p:stCondLst>
                            <p:childTnLst>
                              <p:par>
                                <p:cTn fill="hold" id="336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38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9">
                            <p:stCondLst>
                              <p:cond delay="1500"/>
                            </p:stCondLst>
                            <p:childTnLst>
                              <p:par>
                                <p:cTn fill="hold" id="340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342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3">
                            <p:stCondLst>
                              <p:cond delay="2000"/>
                            </p:stCondLst>
                            <p:childTnLst>
                              <p:par>
                                <p:cTn fill="hold" id="344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346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787320" y="838080"/>
            <a:ext cx="20296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4)  </a:t>
            </a: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Recursive  Definition</a:t>
            </a:r>
            <a:endParaRPr/>
          </a:p>
        </p:txBody>
      </p:sp>
      <p:sp>
        <p:nvSpPr>
          <p:cNvPr id="143" name="CustomShape 3"/>
          <p:cNvSpPr/>
          <p:nvPr/>
        </p:nvSpPr>
        <p:spPr>
          <a:xfrm>
            <a:off x="3073680" y="838080"/>
            <a:ext cx="25675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(Defining trees in terms of trees.)</a:t>
            </a:r>
            <a:endParaRPr/>
          </a:p>
        </p:txBody>
      </p:sp>
      <p:sp>
        <p:nvSpPr>
          <p:cNvPr id="144" name="CustomShape 4"/>
          <p:cNvSpPr/>
          <p:nvPr/>
        </p:nvSpPr>
        <p:spPr>
          <a:xfrm>
            <a:off x="1037880" y="1219320"/>
            <a:ext cx="4035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(This is the definition that computer scientists prefer.)</a:t>
            </a:r>
            <a:endParaRPr/>
          </a:p>
        </p:txBody>
      </p:sp>
      <p:sp>
        <p:nvSpPr>
          <p:cNvPr id="145" name="CustomShape 5"/>
          <p:cNvSpPr/>
          <p:nvPr/>
        </p:nvSpPr>
        <p:spPr>
          <a:xfrm>
            <a:off x="1087200" y="1600200"/>
            <a:ext cx="6476760" cy="942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n-US" sz="1600">
                <a:solidFill>
                  <a:srgbClr val="000000"/>
                </a:solidFill>
                <a:latin typeface="Times New Roman"/>
              </a:rPr>
              <a:t>A tree is a finite set of nodes which is either empty (root=NULL) or there is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i="1" lang="en-US" sz="1600">
                <a:solidFill>
                  <a:srgbClr val="000000"/>
                </a:solidFill>
                <a:latin typeface="Times New Roman"/>
              </a:rPr>
              <a:t>one node called the root node and the remaining nodes can be partitioned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i="1" lang="en-US" sz="1600">
                <a:solidFill>
                  <a:srgbClr val="000000"/>
                </a:solidFill>
                <a:latin typeface="Times New Roman"/>
              </a:rPr>
              <a:t>into disjoint sets each of which is also a tree.</a:t>
            </a:r>
            <a:endParaRPr/>
          </a:p>
        </p:txBody>
      </p:sp>
      <p:sp>
        <p:nvSpPr>
          <p:cNvPr id="146" name="CustomShape 6"/>
          <p:cNvSpPr/>
          <p:nvPr/>
        </p:nvSpPr>
        <p:spPr>
          <a:xfrm>
            <a:off x="1087200" y="1627560"/>
            <a:ext cx="822600" cy="31968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147" name="CustomShape 7"/>
          <p:cNvSpPr/>
          <p:nvPr/>
        </p:nvSpPr>
        <p:spPr>
          <a:xfrm>
            <a:off x="4321440" y="2209680"/>
            <a:ext cx="639720" cy="38052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148" name="CustomShape 8"/>
          <p:cNvSpPr/>
          <p:nvPr/>
        </p:nvSpPr>
        <p:spPr>
          <a:xfrm>
            <a:off x="533520" y="1945080"/>
            <a:ext cx="3688560" cy="94536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149" name="CustomShape 9"/>
          <p:cNvSpPr/>
          <p:nvPr/>
        </p:nvSpPr>
        <p:spPr>
          <a:xfrm>
            <a:off x="1633680" y="2681640"/>
            <a:ext cx="496440" cy="30348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 wrap="none"/>
          <a:p>
            <a:r>
              <a:rPr b="1" lang="en-US" sz="1400">
                <a:solidFill>
                  <a:srgbClr val="0000ff"/>
                </a:solidFill>
                <a:latin typeface="Arial"/>
              </a:rPr>
              <a:t>The</a:t>
            </a:r>
            <a:endParaRPr/>
          </a:p>
        </p:txBody>
      </p:sp>
      <p:sp>
        <p:nvSpPr>
          <p:cNvPr id="150" name="CustomShape 10"/>
          <p:cNvSpPr/>
          <p:nvPr/>
        </p:nvSpPr>
        <p:spPr>
          <a:xfrm>
            <a:off x="2081520" y="2734200"/>
            <a:ext cx="1052640" cy="303120"/>
          </a:xfrm>
          <a:prstGeom prst="rect">
            <a:avLst/>
          </a:prstGeom>
          <a:solidFill>
            <a:srgbClr val="ffffff"/>
          </a:solidFill>
        </p:spPr>
        <p:txBody>
          <a:bodyPr bIns="45000" lIns="90000" rIns="90000" tIns="45000" wrap="none"/>
          <a:p>
            <a:r>
              <a:rPr b="1" lang="en-US" sz="1400">
                <a:solidFill>
                  <a:srgbClr val="0000ff"/>
                </a:solidFill>
                <a:latin typeface="Arial"/>
              </a:rPr>
              <a:t>Recursion</a:t>
            </a:r>
            <a:endParaRPr/>
          </a:p>
        </p:txBody>
      </p:sp>
      <p:sp>
        <p:nvSpPr>
          <p:cNvPr id="151" name="CustomShape 11"/>
          <p:cNvSpPr/>
          <p:nvPr/>
        </p:nvSpPr>
        <p:spPr>
          <a:xfrm>
            <a:off x="1011240" y="5791320"/>
            <a:ext cx="693396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This recursive definition for trees gives us some easily defined search algorithms, which we will study later.</a:t>
            </a:r>
            <a:endParaRPr/>
          </a:p>
        </p:txBody>
      </p:sp>
      <p:sp>
        <p:nvSpPr>
          <p:cNvPr id="152" name="CustomShape 12"/>
          <p:cNvSpPr/>
          <p:nvPr/>
        </p:nvSpPr>
        <p:spPr>
          <a:xfrm>
            <a:off x="1087200" y="3657600"/>
            <a:ext cx="2437920" cy="942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These  3  disjoint partitions are also trees – and with respect to the larger structure, they are called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subtrees.</a:t>
            </a:r>
            <a:endParaRPr/>
          </a:p>
        </p:txBody>
      </p:sp>
      <p:pic>
        <p:nvPicPr>
          <p:cNvPr descr="" id="15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059000" y="2666880"/>
            <a:ext cx="4495320" cy="2074680"/>
          </a:xfrm>
          <a:prstGeom prst="rect">
            <a:avLst/>
          </a:prstGeom>
        </p:spPr>
      </p:pic>
      <p:sp>
        <p:nvSpPr>
          <p:cNvPr id="154" name="CustomShape 13"/>
          <p:cNvSpPr/>
          <p:nvPr/>
        </p:nvSpPr>
        <p:spPr>
          <a:xfrm>
            <a:off x="4059000" y="3276720"/>
            <a:ext cx="1676160" cy="159984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155" name="CustomShape 14"/>
          <p:cNvSpPr/>
          <p:nvPr/>
        </p:nvSpPr>
        <p:spPr>
          <a:xfrm>
            <a:off x="5887800" y="3276720"/>
            <a:ext cx="1218960" cy="159984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156" name="CustomShape 15"/>
          <p:cNvSpPr/>
          <p:nvPr/>
        </p:nvSpPr>
        <p:spPr>
          <a:xfrm>
            <a:off x="7412040" y="3276720"/>
            <a:ext cx="1218960" cy="1066320"/>
          </a:xfrm>
          <a:prstGeom prst="rect">
            <a:avLst/>
          </a:prstGeom>
          <a:ln w="25560">
            <a:solidFill>
              <a:srgbClr val="0000ff"/>
            </a:solidFill>
            <a:custDash>
              <a:ds d="213000" sp="71000"/>
            </a:custDash>
            <a:round/>
          </a:ln>
        </p:spPr>
      </p:sp>
      <p:sp>
        <p:nvSpPr>
          <p:cNvPr id="157" name="CustomShape 16"/>
          <p:cNvSpPr/>
          <p:nvPr/>
        </p:nvSpPr>
        <p:spPr>
          <a:xfrm>
            <a:off x="4746960" y="4876920"/>
            <a:ext cx="363960" cy="4561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ff"/>
                </a:solidFill>
                <a:latin typeface="Courier New"/>
              </a:rPr>
              <a:t>1</a:t>
            </a:r>
            <a:endParaRPr/>
          </a:p>
        </p:txBody>
      </p:sp>
      <p:sp>
        <p:nvSpPr>
          <p:cNvPr id="158" name="CustomShape 17"/>
          <p:cNvSpPr/>
          <p:nvPr/>
        </p:nvSpPr>
        <p:spPr>
          <a:xfrm>
            <a:off x="6347160" y="4876920"/>
            <a:ext cx="363960" cy="4561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ff"/>
                </a:solidFill>
                <a:latin typeface="Courier New"/>
              </a:rPr>
              <a:t>2</a:t>
            </a:r>
            <a:endParaRPr/>
          </a:p>
        </p:txBody>
      </p:sp>
      <p:sp>
        <p:nvSpPr>
          <p:cNvPr id="159" name="CustomShape 18"/>
          <p:cNvSpPr/>
          <p:nvPr/>
        </p:nvSpPr>
        <p:spPr>
          <a:xfrm>
            <a:off x="7871400" y="4343400"/>
            <a:ext cx="363960" cy="4561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ff"/>
                </a:solidFill>
                <a:latin typeface="Courier New"/>
              </a:rPr>
              <a:t>3</a:t>
            </a:r>
            <a:endParaRPr/>
          </a:p>
        </p:txBody>
      </p:sp>
      <p:sp>
        <p:nvSpPr>
          <p:cNvPr id="160" name="CustomShape 19"/>
          <p:cNvSpPr/>
          <p:nvPr/>
        </p:nvSpPr>
        <p:spPr>
          <a:xfrm>
            <a:off x="1885680" y="4633560"/>
            <a:ext cx="2786400" cy="59004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161" name="CustomShape 20"/>
          <p:cNvSpPr/>
          <p:nvPr/>
        </p:nvSpPr>
        <p:spPr>
          <a:xfrm>
            <a:off x="3873960" y="5185080"/>
            <a:ext cx="2510640" cy="23436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  <p:sp>
        <p:nvSpPr>
          <p:cNvPr id="162" name="CustomShape 21"/>
          <p:cNvSpPr/>
          <p:nvPr/>
        </p:nvSpPr>
        <p:spPr>
          <a:xfrm>
            <a:off x="5848200" y="4749840"/>
            <a:ext cx="2147760" cy="739800"/>
          </a:xfrm>
          <a:prstGeom prst="rect">
            <a:avLst/>
          </a:prstGeom>
          <a:ln w="25560">
            <a:solidFill>
              <a:srgbClr val="0000ff"/>
            </a:solidFill>
            <a:round/>
            <a:tailEnd len="med" type="triangle" w="med"/>
          </a:ln>
        </p:spPr>
      </p:sp>
    </p:spTree>
  </p:cSld>
  <p:timing>
    <p:tnLst>
      <p:par>
        <p:cTn dur="indefinite" id="347" nodeType="tmRoot" restart="never">
          <p:childTnLst>
            <p:seq>
              <p:cTn dur="indefinite" id="348" nodeType="mainSeq">
                <p:childTnLst>
                  <p:par>
                    <p:cTn fill="hold" id="349">
                      <p:stCondLst>
                        <p:cond delay="indefinite"/>
                      </p:stCondLst>
                      <p:childTnLst>
                        <p:par>
                          <p:cTn fill="hold" id="350">
                            <p:stCondLst>
                              <p:cond delay="0"/>
                            </p:stCondLst>
                            <p:childTnLst>
                              <p:par>
                                <p:cTn fill="hold" id="35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3">
                      <p:stCondLst>
                        <p:cond delay="indefinite"/>
                      </p:stCondLst>
                      <p:childTnLst>
                        <p:par>
                          <p:cTn fill="hold" id="354">
                            <p:stCondLst>
                              <p:cond delay="0"/>
                            </p:stCondLst>
                            <p:childTnLst>
                              <p:par>
                                <p:cTn fill="hold" id="35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7">
                      <p:stCondLst>
                        <p:cond delay="indefinite"/>
                      </p:stCondLst>
                      <p:childTnLst>
                        <p:par>
                          <p:cTn fill="hold" id="358">
                            <p:stCondLst>
                              <p:cond delay="0"/>
                            </p:stCondLst>
                            <p:childTnLst>
                              <p:par>
                                <p:cTn fill="hold" id="35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1">
                      <p:stCondLst>
                        <p:cond delay="indefinite"/>
                      </p:stCondLst>
                      <p:childTnLst>
                        <p:par>
                          <p:cTn fill="hold" id="362">
                            <p:stCondLst>
                              <p:cond delay="0"/>
                            </p:stCondLst>
                            <p:childTnLst>
                              <p:par>
                                <p:cTn fill="hold" id="363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365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6">
                            <p:stCondLst>
                              <p:cond delay="500"/>
                            </p:stCondLst>
                            <p:childTnLst>
                              <p:par>
                                <p:cTn fill="hold" id="36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369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0">
                            <p:stCondLst>
                              <p:cond delay="1000"/>
                            </p:stCondLst>
                            <p:childTnLst>
                              <p:par>
                                <p:cTn fill="hold" id="37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373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4">
                      <p:stCondLst>
                        <p:cond delay="indefinite"/>
                      </p:stCondLst>
                      <p:childTnLst>
                        <p:par>
                          <p:cTn fill="hold" id="375">
                            <p:stCondLst>
                              <p:cond delay="0"/>
                            </p:stCondLst>
                            <p:childTnLst>
                              <p:par>
                                <p:cTn fill="hold" id="37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78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9">
                            <p:stCondLst>
                              <p:cond delay="1000"/>
                            </p:stCondLst>
                            <p:childTnLst>
                              <p:par>
                                <p:cTn fill="hold" id="38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82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3">
                      <p:stCondLst>
                        <p:cond delay="indefinite"/>
                      </p:stCondLst>
                      <p:childTnLst>
                        <p:par>
                          <p:cTn fill="hold" id="384">
                            <p:stCondLst>
                              <p:cond delay="0"/>
                            </p:stCondLst>
                            <p:childTnLst>
                              <p:par>
                                <p:cTn fill="hold" id="38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387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8">
                            <p:stCondLst>
                              <p:cond delay="500"/>
                            </p:stCondLst>
                            <p:childTnLst>
                              <p:par>
                                <p:cTn fill="hold" id="389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391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2">
                            <p:stCondLst>
                              <p:cond delay="1000"/>
                            </p:stCondLst>
                            <p:childTnLst>
                              <p:par>
                                <p:cTn fill="hold" id="39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395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6">
                            <p:stCondLst>
                              <p:cond delay="1500"/>
                            </p:stCondLst>
                            <p:childTnLst>
                              <p:par>
                                <p:cTn fill="hold" id="39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399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0">
                            <p:stCondLst>
                              <p:cond delay="2000"/>
                            </p:stCondLst>
                            <p:childTnLst>
                              <p:par>
                                <p:cTn fill="hold" id="401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03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4">
                            <p:stCondLst>
                              <p:cond delay="2500"/>
                            </p:stCondLst>
                            <p:childTnLst>
                              <p:par>
                                <p:cTn fill="hold" id="40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407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8">
                            <p:stCondLst>
                              <p:cond delay="3000"/>
                            </p:stCondLst>
                            <p:childTnLst>
                              <p:par>
                                <p:cTn fill="hold" id="40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41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2">
                            <p:stCondLst>
                              <p:cond delay="3500"/>
                            </p:stCondLst>
                            <p:childTnLst>
                              <p:par>
                                <p:cTn fill="hold" id="413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15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6">
                            <p:stCondLst>
                              <p:cond delay="4000"/>
                            </p:stCondLst>
                            <p:childTnLst>
                              <p:par>
                                <p:cTn fill="hold" id="4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dur="500" fill="freeze" id="419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0">
                      <p:stCondLst>
                        <p:cond delay="indefinite"/>
                      </p:stCondLst>
                      <p:childTnLst>
                        <p:par>
                          <p:cTn fill="hold" id="421">
                            <p:stCondLst>
                              <p:cond delay="0"/>
                            </p:stCondLst>
                            <p:childTnLst>
                              <p:par>
                                <p:cTn fill="hold" id="42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843840" y="609480"/>
            <a:ext cx="20570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Defining Parts of a Tree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</p:txBody>
      </p:sp>
      <p:sp>
        <p:nvSpPr>
          <p:cNvPr id="165" name="CustomShape 3"/>
          <p:cNvSpPr/>
          <p:nvPr/>
        </p:nvSpPr>
        <p:spPr>
          <a:xfrm>
            <a:off x="838080" y="914400"/>
            <a:ext cx="76957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Many scientific and medical terms seem obscure to us because these disciplines originated millennia ago within ancient languages.</a:t>
            </a:r>
            <a:endParaRPr/>
          </a:p>
        </p:txBody>
      </p:sp>
      <p:sp>
        <p:nvSpPr>
          <p:cNvPr id="166" name="CustomShape 4"/>
          <p:cNvSpPr/>
          <p:nvPr/>
        </p:nvSpPr>
        <p:spPr>
          <a:xfrm>
            <a:off x="2743200" y="1130760"/>
            <a:ext cx="3733560" cy="303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Many medical terms derive from ancient Greek.</a:t>
            </a:r>
            <a:endParaRPr/>
          </a:p>
        </p:txBody>
      </p:sp>
      <p:sp>
        <p:nvSpPr>
          <p:cNvPr id="167" name="CustomShape 5"/>
          <p:cNvSpPr/>
          <p:nvPr/>
        </p:nvSpPr>
        <p:spPr>
          <a:xfrm>
            <a:off x="838080" y="2133720"/>
            <a:ext cx="76957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Even though the terminology came from common, everyday words, it is now foreign to us because of the language difference.</a:t>
            </a:r>
            <a:endParaRPr/>
          </a:p>
        </p:txBody>
      </p:sp>
      <p:sp>
        <p:nvSpPr>
          <p:cNvPr id="168" name="CustomShape 6"/>
          <p:cNvSpPr/>
          <p:nvPr/>
        </p:nvSpPr>
        <p:spPr>
          <a:xfrm>
            <a:off x="838080" y="2666880"/>
            <a:ext cx="7695720" cy="303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More recent scientific disciplines kept Latin as their common language of discourse.</a:t>
            </a:r>
            <a:endParaRPr/>
          </a:p>
        </p:txBody>
      </p:sp>
      <p:sp>
        <p:nvSpPr>
          <p:cNvPr id="169" name="CustomShape 7"/>
          <p:cNvSpPr/>
          <p:nvPr/>
        </p:nvSpPr>
        <p:spPr>
          <a:xfrm>
            <a:off x="838080" y="2971800"/>
            <a:ext cx="76957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Fortunately for us, computer science did not make the mistake of obscuring its definitions in ancient Latin or Greek.</a:t>
            </a:r>
            <a:endParaRPr/>
          </a:p>
        </p:txBody>
      </p:sp>
      <p:sp>
        <p:nvSpPr>
          <p:cNvPr id="170" name="CustomShape 8"/>
          <p:cNvSpPr/>
          <p:nvPr/>
        </p:nvSpPr>
        <p:spPr>
          <a:xfrm>
            <a:off x="838080" y="3505320"/>
            <a:ext cx="76957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It uses current, common everyday English words like </a:t>
            </a:r>
            <a:r>
              <a:rPr b="1" lang="en-US" sz="1400">
                <a:solidFill>
                  <a:srgbClr val="0000ff"/>
                </a:solidFill>
                <a:latin typeface="Times New Roman"/>
              </a:rPr>
              <a:t>mouse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1400">
                <a:solidFill>
                  <a:srgbClr val="0000ff"/>
                </a:solidFill>
                <a:latin typeface="Times New Roman"/>
              </a:rPr>
              <a:t>bugs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1400">
                <a:solidFill>
                  <a:srgbClr val="0000ff"/>
                </a:solidFill>
                <a:latin typeface="Times New Roman"/>
              </a:rPr>
              <a:t>chips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, etc.  (More obscure terms mainly come from abbreviations and acronyms.)</a:t>
            </a:r>
            <a:endParaRPr/>
          </a:p>
        </p:txBody>
      </p:sp>
      <p:sp>
        <p:nvSpPr>
          <p:cNvPr id="171" name="CustomShape 9"/>
          <p:cNvSpPr/>
          <p:nvPr/>
        </p:nvSpPr>
        <p:spPr>
          <a:xfrm>
            <a:off x="838080" y="4038480"/>
            <a:ext cx="7695720" cy="51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However, there is a drawback.  For some concepts within our discipline, there may be more than one common word, and the one which will predominate from long historical use remains to be seen.</a:t>
            </a:r>
            <a:endParaRPr/>
          </a:p>
        </p:txBody>
      </p:sp>
      <p:sp>
        <p:nvSpPr>
          <p:cNvPr id="172" name="CustomShape 10"/>
          <p:cNvSpPr/>
          <p:nvPr/>
        </p:nvSpPr>
        <p:spPr>
          <a:xfrm>
            <a:off x="1836360" y="1371600"/>
            <a:ext cx="142920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i="1" lang="en-US" sz="1600">
                <a:solidFill>
                  <a:srgbClr val="000000"/>
                </a:solidFill>
                <a:latin typeface="Arial"/>
              </a:rPr>
              <a:t>stetho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·</a:t>
            </a:r>
            <a:r>
              <a:rPr i="1" lang="en-US" sz="1600">
                <a:solidFill>
                  <a:srgbClr val="000000"/>
                </a:solidFill>
                <a:latin typeface="Arial"/>
              </a:rPr>
              <a:t>scope</a:t>
            </a:r>
            <a:endParaRPr/>
          </a:p>
        </p:txBody>
      </p:sp>
      <p:sp>
        <p:nvSpPr>
          <p:cNvPr id="173" name="CustomShape 11"/>
          <p:cNvSpPr/>
          <p:nvPr/>
        </p:nvSpPr>
        <p:spPr>
          <a:xfrm>
            <a:off x="1229400" y="1828800"/>
            <a:ext cx="6886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00"/>
                </a:solidFill>
                <a:latin typeface="Times New Roman"/>
              </a:rPr>
              <a:t>Greek:</a:t>
            </a:r>
            <a:endParaRPr/>
          </a:p>
        </p:txBody>
      </p:sp>
      <p:sp>
        <p:nvSpPr>
          <p:cNvPr id="174" name="CustomShape 12"/>
          <p:cNvSpPr/>
          <p:nvPr/>
        </p:nvSpPr>
        <p:spPr>
          <a:xfrm>
            <a:off x="1905120" y="1828800"/>
            <a:ext cx="151920" cy="548280"/>
          </a:xfrm>
          <a:prstGeom prst="rect">
            <a:avLst>
              <a:gd fmla="val 37500" name="adj1"/>
              <a:gd fmla="val 50000" name="adj2"/>
            </a:avLst>
          </a:prstGeom>
          <a:ln w="19080">
            <a:solidFill>
              <a:srgbClr val="0000ff"/>
            </a:solidFill>
            <a:round/>
          </a:ln>
        </p:spPr>
      </p:sp>
      <p:sp>
        <p:nvSpPr>
          <p:cNvPr id="175" name="CustomShape 13"/>
          <p:cNvSpPr/>
          <p:nvPr/>
        </p:nvSpPr>
        <p:spPr>
          <a:xfrm>
            <a:off x="1906560" y="1816560"/>
            <a:ext cx="5896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Times New Roman"/>
              </a:rPr>
              <a:t>lungs</a:t>
            </a:r>
            <a:endParaRPr/>
          </a:p>
        </p:txBody>
      </p:sp>
      <p:sp>
        <p:nvSpPr>
          <p:cNvPr id="176" name="CustomShape 14"/>
          <p:cNvSpPr/>
          <p:nvPr/>
        </p:nvSpPr>
        <p:spPr>
          <a:xfrm>
            <a:off x="2636640" y="1828800"/>
            <a:ext cx="151920" cy="548280"/>
          </a:xfrm>
          <a:prstGeom prst="rect">
            <a:avLst>
              <a:gd fmla="val 37500" name="adj1"/>
              <a:gd fmla="val 50000" name="adj2"/>
            </a:avLst>
          </a:prstGeom>
          <a:ln w="19080">
            <a:solidFill>
              <a:srgbClr val="0000ff"/>
            </a:solidFill>
            <a:round/>
          </a:ln>
        </p:spPr>
      </p:sp>
      <p:sp>
        <p:nvSpPr>
          <p:cNvPr id="177" name="CustomShape 15"/>
          <p:cNvSpPr/>
          <p:nvPr/>
        </p:nvSpPr>
        <p:spPr>
          <a:xfrm>
            <a:off x="2516760" y="1828800"/>
            <a:ext cx="8319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Times New Roman"/>
              </a:rPr>
              <a:t>to watch</a:t>
            </a:r>
            <a:endParaRPr/>
          </a:p>
        </p:txBody>
      </p:sp>
      <p:sp>
        <p:nvSpPr>
          <p:cNvPr id="178" name="CustomShape 16"/>
          <p:cNvSpPr/>
          <p:nvPr/>
        </p:nvSpPr>
        <p:spPr>
          <a:xfrm>
            <a:off x="3590280" y="1371600"/>
            <a:ext cx="182376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i="1" lang="en-US" sz="1600">
                <a:solidFill>
                  <a:srgbClr val="000000"/>
                </a:solidFill>
                <a:latin typeface="Arial"/>
              </a:rPr>
              <a:t>ophthalmo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·</a:t>
            </a:r>
            <a:r>
              <a:rPr i="1" lang="en-US" sz="1600">
                <a:solidFill>
                  <a:srgbClr val="000000"/>
                </a:solidFill>
                <a:latin typeface="Arial"/>
              </a:rPr>
              <a:t>scope</a:t>
            </a:r>
            <a:endParaRPr/>
          </a:p>
        </p:txBody>
      </p:sp>
      <p:sp>
        <p:nvSpPr>
          <p:cNvPr id="179" name="CustomShape 17"/>
          <p:cNvSpPr/>
          <p:nvPr/>
        </p:nvSpPr>
        <p:spPr>
          <a:xfrm>
            <a:off x="3657600" y="1828800"/>
            <a:ext cx="151920" cy="1005480"/>
          </a:xfrm>
          <a:prstGeom prst="rect">
            <a:avLst>
              <a:gd fmla="val 37500" name="adj1"/>
              <a:gd fmla="val 50000" name="adj2"/>
            </a:avLst>
          </a:prstGeom>
          <a:ln w="19080">
            <a:solidFill>
              <a:srgbClr val="0000ff"/>
            </a:solidFill>
            <a:round/>
          </a:ln>
        </p:spPr>
      </p:sp>
      <p:sp>
        <p:nvSpPr>
          <p:cNvPr id="180" name="CustomShape 18"/>
          <p:cNvSpPr/>
          <p:nvPr/>
        </p:nvSpPr>
        <p:spPr>
          <a:xfrm>
            <a:off x="3965040" y="1825920"/>
            <a:ext cx="4294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Times New Roman"/>
              </a:rPr>
              <a:t>eye</a:t>
            </a:r>
            <a:endParaRPr/>
          </a:p>
        </p:txBody>
      </p:sp>
      <p:sp>
        <p:nvSpPr>
          <p:cNvPr id="181" name="CustomShape 19"/>
          <p:cNvSpPr/>
          <p:nvPr/>
        </p:nvSpPr>
        <p:spPr>
          <a:xfrm>
            <a:off x="5798520" y="1371600"/>
            <a:ext cx="1662120" cy="395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i="1" lang="en-US" sz="1600">
                <a:solidFill>
                  <a:srgbClr val="000000"/>
                </a:solidFill>
                <a:latin typeface="Arial"/>
              </a:rPr>
              <a:t>osteo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·</a:t>
            </a:r>
            <a:r>
              <a:rPr i="1" lang="en-US" sz="1600">
                <a:solidFill>
                  <a:srgbClr val="000000"/>
                </a:solidFill>
                <a:latin typeface="Arial"/>
              </a:rPr>
              <a:t>myel</a:t>
            </a:r>
            <a:r>
              <a:rPr lang="en-US" sz="2000">
                <a:solidFill>
                  <a:srgbClr val="000000"/>
                </a:solidFill>
                <a:latin typeface="Courier New"/>
              </a:rPr>
              <a:t>·</a:t>
            </a:r>
            <a:r>
              <a:rPr i="1" lang="en-US" sz="1600">
                <a:solidFill>
                  <a:srgbClr val="000000"/>
                </a:solidFill>
                <a:latin typeface="Arial"/>
              </a:rPr>
              <a:t>itis</a:t>
            </a:r>
            <a:endParaRPr/>
          </a:p>
        </p:txBody>
      </p:sp>
      <p:sp>
        <p:nvSpPr>
          <p:cNvPr id="182" name="CustomShape 20"/>
          <p:cNvSpPr/>
          <p:nvPr/>
        </p:nvSpPr>
        <p:spPr>
          <a:xfrm>
            <a:off x="5867280" y="1828800"/>
            <a:ext cx="151920" cy="548280"/>
          </a:xfrm>
          <a:prstGeom prst="rect">
            <a:avLst>
              <a:gd fmla="val 37500" name="adj1"/>
              <a:gd fmla="val 50000" name="adj2"/>
            </a:avLst>
          </a:prstGeom>
          <a:ln w="19080">
            <a:solidFill>
              <a:srgbClr val="0000ff"/>
            </a:solidFill>
            <a:round/>
          </a:ln>
        </p:spPr>
      </p:sp>
      <p:sp>
        <p:nvSpPr>
          <p:cNvPr id="183" name="CustomShape 21"/>
          <p:cNvSpPr/>
          <p:nvPr/>
        </p:nvSpPr>
        <p:spPr>
          <a:xfrm>
            <a:off x="6477120" y="1828800"/>
            <a:ext cx="151920" cy="548280"/>
          </a:xfrm>
          <a:prstGeom prst="rect">
            <a:avLst>
              <a:gd fmla="val 37500" name="adj1"/>
              <a:gd fmla="val 50000" name="adj2"/>
            </a:avLst>
          </a:prstGeom>
          <a:ln w="19080">
            <a:solidFill>
              <a:srgbClr val="0000ff"/>
            </a:solidFill>
            <a:round/>
          </a:ln>
        </p:spPr>
      </p:sp>
      <p:sp>
        <p:nvSpPr>
          <p:cNvPr id="184" name="CustomShape 22"/>
          <p:cNvSpPr/>
          <p:nvPr/>
        </p:nvSpPr>
        <p:spPr>
          <a:xfrm>
            <a:off x="7086600" y="1828800"/>
            <a:ext cx="151920" cy="365400"/>
          </a:xfrm>
          <a:prstGeom prst="rect">
            <a:avLst>
              <a:gd fmla="val 37500" name="adj1"/>
              <a:gd fmla="val 50000" name="adj2"/>
            </a:avLst>
          </a:prstGeom>
          <a:ln w="19080">
            <a:solidFill>
              <a:srgbClr val="0000ff"/>
            </a:solidFill>
            <a:round/>
          </a:ln>
        </p:spPr>
      </p:sp>
      <p:sp>
        <p:nvSpPr>
          <p:cNvPr id="185" name="CustomShape 23"/>
          <p:cNvSpPr/>
          <p:nvPr/>
        </p:nvSpPr>
        <p:spPr>
          <a:xfrm>
            <a:off x="5869440" y="1828800"/>
            <a:ext cx="5482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Times New Roman"/>
              </a:rPr>
              <a:t>bone</a:t>
            </a:r>
            <a:endParaRPr/>
          </a:p>
        </p:txBody>
      </p:sp>
      <p:sp>
        <p:nvSpPr>
          <p:cNvPr id="186" name="CustomShape 24"/>
          <p:cNvSpPr/>
          <p:nvPr/>
        </p:nvSpPr>
        <p:spPr>
          <a:xfrm>
            <a:off x="6403680" y="1828800"/>
            <a:ext cx="7938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Times New Roman"/>
              </a:rPr>
              <a:t>marrow</a:t>
            </a:r>
            <a:endParaRPr/>
          </a:p>
        </p:txBody>
      </p:sp>
      <p:sp>
        <p:nvSpPr>
          <p:cNvPr id="187" name="CustomShape 25"/>
          <p:cNvSpPr/>
          <p:nvPr/>
        </p:nvSpPr>
        <p:spPr>
          <a:xfrm>
            <a:off x="7087680" y="1828800"/>
            <a:ext cx="10666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ff"/>
                </a:solidFill>
                <a:latin typeface="Times New Roman"/>
              </a:rPr>
              <a:t>inflamation</a:t>
            </a:r>
            <a:endParaRPr/>
          </a:p>
        </p:txBody>
      </p:sp>
      <p:pic>
        <p:nvPicPr>
          <p:cNvPr descr="" id="18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939480" y="4952880"/>
            <a:ext cx="1580760" cy="1261800"/>
          </a:xfrm>
          <a:prstGeom prst="rect">
            <a:avLst/>
          </a:prstGeom>
        </p:spPr>
      </p:pic>
      <p:sp>
        <p:nvSpPr>
          <p:cNvPr id="189" name="CustomShape 26"/>
          <p:cNvSpPr/>
          <p:nvPr/>
        </p:nvSpPr>
        <p:spPr>
          <a:xfrm>
            <a:off x="5414760" y="4599720"/>
            <a:ext cx="79992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200" u="sng">
                <a:solidFill>
                  <a:srgbClr val="000000"/>
                </a:solidFill>
                <a:latin typeface="Times New Roman"/>
              </a:rPr>
              <a:t>Botanical</a:t>
            </a:r>
            <a:endParaRPr/>
          </a:p>
        </p:txBody>
      </p:sp>
      <p:sp>
        <p:nvSpPr>
          <p:cNvPr id="190" name="CustomShape 27"/>
          <p:cNvSpPr/>
          <p:nvPr/>
        </p:nvSpPr>
        <p:spPr>
          <a:xfrm>
            <a:off x="6787800" y="4599720"/>
            <a:ext cx="69624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200" u="sng">
                <a:solidFill>
                  <a:srgbClr val="000000"/>
                </a:solidFill>
                <a:latin typeface="Times New Roman"/>
              </a:rPr>
              <a:t>Generic</a:t>
            </a:r>
            <a:endParaRPr/>
          </a:p>
        </p:txBody>
      </p:sp>
      <p:sp>
        <p:nvSpPr>
          <p:cNvPr id="191" name="CustomShape 28"/>
          <p:cNvSpPr/>
          <p:nvPr/>
        </p:nvSpPr>
        <p:spPr>
          <a:xfrm>
            <a:off x="2369880" y="5209560"/>
            <a:ext cx="140940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200" u="sng">
                <a:solidFill>
                  <a:srgbClr val="000000"/>
                </a:solidFill>
                <a:latin typeface="Times New Roman"/>
              </a:rPr>
              <a:t>Familial  Relations</a:t>
            </a:r>
            <a:endParaRPr/>
          </a:p>
        </p:txBody>
      </p:sp>
      <p:sp>
        <p:nvSpPr>
          <p:cNvPr id="192" name="CustomShape 29"/>
          <p:cNvSpPr/>
          <p:nvPr/>
        </p:nvSpPr>
        <p:spPr>
          <a:xfrm>
            <a:off x="3948480" y="6385680"/>
            <a:ext cx="151920" cy="548280"/>
          </a:xfrm>
          <a:prstGeom prst="rect">
            <a:avLst>
              <a:gd fmla="val 37500" name="adj1"/>
              <a:gd fmla="val 50000" name="adj2"/>
            </a:avLst>
          </a:prstGeom>
          <a:ln w="19080">
            <a:solidFill>
              <a:srgbClr val="0000ff"/>
            </a:solidFill>
            <a:round/>
          </a:ln>
        </p:spPr>
      </p:sp>
      <p:sp>
        <p:nvSpPr>
          <p:cNvPr id="193" name="CustomShape 30"/>
          <p:cNvSpPr/>
          <p:nvPr/>
        </p:nvSpPr>
        <p:spPr>
          <a:xfrm>
            <a:off x="3459960" y="6324480"/>
            <a:ext cx="15678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brothers or siblings</a:t>
            </a:r>
            <a:endParaRPr/>
          </a:p>
        </p:txBody>
      </p:sp>
      <p:sp>
        <p:nvSpPr>
          <p:cNvPr id="194" name="CustomShape 31"/>
          <p:cNvSpPr/>
          <p:nvPr/>
        </p:nvSpPr>
        <p:spPr>
          <a:xfrm>
            <a:off x="1985400" y="5513760"/>
            <a:ext cx="22384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ancestor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–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parent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– father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→</a:t>
            </a:r>
            <a:endParaRPr/>
          </a:p>
        </p:txBody>
      </p:sp>
      <p:sp>
        <p:nvSpPr>
          <p:cNvPr id="195" name="CustomShape 32"/>
          <p:cNvSpPr/>
          <p:nvPr/>
        </p:nvSpPr>
        <p:spPr>
          <a:xfrm>
            <a:off x="1855080" y="5943600"/>
            <a:ext cx="2136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descendent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–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child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 – son </a:t>
            </a: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→</a:t>
            </a:r>
            <a:endParaRPr/>
          </a:p>
        </p:txBody>
      </p:sp>
      <p:sp>
        <p:nvSpPr>
          <p:cNvPr id="196" name="CustomShape 33"/>
          <p:cNvSpPr/>
          <p:nvPr/>
        </p:nvSpPr>
        <p:spPr>
          <a:xfrm>
            <a:off x="920520" y="5209560"/>
            <a:ext cx="696240" cy="272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200" u="sng">
                <a:solidFill>
                  <a:srgbClr val="000000"/>
                </a:solidFill>
                <a:latin typeface="Times New Roman"/>
              </a:rPr>
              <a:t>Generic</a:t>
            </a:r>
            <a:endParaRPr/>
          </a:p>
        </p:txBody>
      </p:sp>
      <p:sp>
        <p:nvSpPr>
          <p:cNvPr id="197" name="CustomShape 34"/>
          <p:cNvSpPr/>
          <p:nvPr/>
        </p:nvSpPr>
        <p:spPr>
          <a:xfrm>
            <a:off x="841320" y="5513760"/>
            <a:ext cx="10270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predecessor</a:t>
            </a:r>
            <a:endParaRPr/>
          </a:p>
        </p:txBody>
      </p:sp>
      <p:sp>
        <p:nvSpPr>
          <p:cNvPr id="198" name="CustomShape 35"/>
          <p:cNvSpPr/>
          <p:nvPr/>
        </p:nvSpPr>
        <p:spPr>
          <a:xfrm>
            <a:off x="841320" y="5943600"/>
            <a:ext cx="8683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</a:rPr>
              <a:t>successor</a:t>
            </a:r>
            <a:endParaRPr/>
          </a:p>
        </p:txBody>
      </p:sp>
      <p:sp>
        <p:nvSpPr>
          <p:cNvPr id="199" name="CustomShape 36"/>
          <p:cNvSpPr/>
          <p:nvPr/>
        </p:nvSpPr>
        <p:spPr>
          <a:xfrm>
            <a:off x="5015160" y="4846320"/>
            <a:ext cx="26136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←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root  ------------------ start node</a:t>
            </a:r>
            <a:endParaRPr/>
          </a:p>
        </p:txBody>
      </p:sp>
      <p:sp>
        <p:nvSpPr>
          <p:cNvPr id="200" name="CustomShape 37"/>
          <p:cNvSpPr/>
          <p:nvPr/>
        </p:nvSpPr>
        <p:spPr>
          <a:xfrm>
            <a:off x="5261400" y="5166360"/>
            <a:ext cx="26121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←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branch node ----  internal node</a:t>
            </a:r>
            <a:endParaRPr/>
          </a:p>
        </p:txBody>
      </p:sp>
      <p:sp>
        <p:nvSpPr>
          <p:cNvPr id="201" name="CustomShape 38"/>
          <p:cNvSpPr/>
          <p:nvPr/>
        </p:nvSpPr>
        <p:spPr>
          <a:xfrm>
            <a:off x="5139360" y="4998600"/>
            <a:ext cx="26060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←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branch  ------------- edge or arc</a:t>
            </a:r>
            <a:endParaRPr/>
          </a:p>
        </p:txBody>
      </p:sp>
      <p:sp>
        <p:nvSpPr>
          <p:cNvPr id="202" name="CustomShape 39"/>
          <p:cNvSpPr/>
          <p:nvPr/>
        </p:nvSpPr>
        <p:spPr>
          <a:xfrm>
            <a:off x="5508000" y="5532120"/>
            <a:ext cx="24397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 ←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 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leaf node ---- external node</a:t>
            </a:r>
            <a:endParaRPr/>
          </a:p>
        </p:txBody>
      </p:sp>
      <p:sp>
        <p:nvSpPr>
          <p:cNvPr id="203" name="CustomShape 40"/>
          <p:cNvSpPr/>
          <p:nvPr/>
        </p:nvSpPr>
        <p:spPr>
          <a:xfrm>
            <a:off x="6629400" y="5791320"/>
            <a:ext cx="1980720" cy="729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1400">
                <a:solidFill>
                  <a:srgbClr val="000000"/>
                </a:solidFill>
                <a:latin typeface="Cambria Math"/>
                <a:ea typeface="Cambria Math"/>
              </a:rPr>
              <a:t>↑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vertex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is another name for node</a:t>
            </a:r>
            <a:endParaRPr/>
          </a:p>
        </p:txBody>
      </p:sp>
    </p:spTree>
  </p:cSld>
  <p:timing>
    <p:tnLst>
      <p:par>
        <p:cTn dur="indefinite" id="424" nodeType="tmRoot" restart="never">
          <p:childTnLst>
            <p:seq>
              <p:cTn dur="indefinite" id="425" nodeType="mainSeq">
                <p:childTnLst>
                  <p:par>
                    <p:cTn fill="hold" id="426">
                      <p:stCondLst>
                        <p:cond delay="indefinite"/>
                      </p:stCondLst>
                      <p:childTnLst>
                        <p:par>
                          <p:cTn fill="hold" id="427">
                            <p:stCondLst>
                              <p:cond delay="0"/>
                            </p:stCondLst>
                            <p:childTnLst>
                              <p:par>
                                <p:cTn fill="hold" id="428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0">
                      <p:stCondLst>
                        <p:cond delay="indefinite"/>
                      </p:stCondLst>
                      <p:childTnLst>
                        <p:par>
                          <p:cTn fill="hold" id="431">
                            <p:stCondLst>
                              <p:cond delay="0"/>
                            </p:stCondLst>
                            <p:childTnLst>
                              <p:par>
                                <p:cTn fill="hold" id="432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4">
                      <p:stCondLst>
                        <p:cond delay="indefinite"/>
                      </p:stCondLst>
                      <p:childTnLst>
                        <p:par>
                          <p:cTn fill="hold" id="435">
                            <p:stCondLst>
                              <p:cond delay="0"/>
                            </p:stCondLst>
                            <p:childTnLst>
                              <p:par>
                                <p:cTn fill="hold" id="43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38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9">
                            <p:stCondLst>
                              <p:cond delay="500"/>
                            </p:stCondLst>
                            <p:childTnLst>
                              <p:par>
                                <p:cTn fill="hold" id="44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42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3">
                            <p:stCondLst>
                              <p:cond delay="1000"/>
                            </p:stCondLst>
                            <p:childTnLst>
                              <p:par>
                                <p:cTn fill="hold" id="44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446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7">
                            <p:stCondLst>
                              <p:cond delay="1500"/>
                            </p:stCondLst>
                            <p:childTnLst>
                              <p:par>
                                <p:cTn fill="hold" id="448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1">
                            <p:stCondLst>
                              <p:cond delay="2000"/>
                            </p:stCondLst>
                            <p:childTnLst>
                              <p:par>
                                <p:cTn fill="hold" id="45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454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5">
                            <p:stCondLst>
                              <p:cond delay="2500"/>
                            </p:stCondLst>
                            <p:childTnLst>
                              <p:par>
                                <p:cTn fill="hold" id="456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458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9">
                      <p:stCondLst>
                        <p:cond delay="indefinite"/>
                      </p:stCondLst>
                      <p:childTnLst>
                        <p:par>
                          <p:cTn fill="hold" id="460">
                            <p:stCondLst>
                              <p:cond delay="0"/>
                            </p:stCondLst>
                            <p:childTnLst>
                              <p:par>
                                <p:cTn fill="hold" id="46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63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4">
                            <p:stCondLst>
                              <p:cond delay="500"/>
                            </p:stCondLst>
                            <p:childTnLst>
                              <p:par>
                                <p:cTn fill="hold" id="46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467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8">
                            <p:stCondLst>
                              <p:cond delay="1000"/>
                            </p:stCondLst>
                            <p:childTnLst>
                              <p:par>
                                <p:cTn fill="hold" id="469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71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2">
                      <p:stCondLst>
                        <p:cond delay="indefinite"/>
                      </p:stCondLst>
                      <p:childTnLst>
                        <p:par>
                          <p:cTn fill="hold" id="473">
                            <p:stCondLst>
                              <p:cond delay="0"/>
                            </p:stCondLst>
                            <p:childTnLst>
                              <p:par>
                                <p:cTn fill="hold" id="47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76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7">
                            <p:stCondLst>
                              <p:cond delay="500"/>
                            </p:stCondLst>
                            <p:childTnLst>
                              <p:par>
                                <p:cTn fill="hold" id="47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48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1">
                            <p:stCondLst>
                              <p:cond delay="1000"/>
                            </p:stCondLst>
                            <p:childTnLst>
                              <p:par>
                                <p:cTn fill="hold" id="482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84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5">
                            <p:stCondLst>
                              <p:cond delay="1500"/>
                            </p:stCondLst>
                            <p:childTnLst>
                              <p:par>
                                <p:cTn fill="hold" id="48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488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9">
                            <p:stCondLst>
                              <p:cond delay="2000"/>
                            </p:stCondLst>
                            <p:childTnLst>
                              <p:par>
                                <p:cTn fill="hold" id="49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492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3">
                            <p:stCondLst>
                              <p:cond delay="2500"/>
                            </p:stCondLst>
                            <p:childTnLst>
                              <p:par>
                                <p:cTn fill="hold" id="49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496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7">
                            <p:stCondLst>
                              <p:cond delay="3000"/>
                            </p:stCondLst>
                            <p:childTnLst>
                              <p:par>
                                <p:cTn fill="hold" id="498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1">
                      <p:stCondLst>
                        <p:cond delay="indefinite"/>
                      </p:stCondLst>
                      <p:childTnLst>
                        <p:par>
                          <p:cTn fill="hold" id="502">
                            <p:stCondLst>
                              <p:cond delay="0"/>
                            </p:stCondLst>
                            <p:childTnLst>
                              <p:par>
                                <p:cTn fill="hold" id="50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5">
                      <p:stCondLst>
                        <p:cond delay="indefinite"/>
                      </p:stCondLst>
                      <p:childTnLst>
                        <p:par>
                          <p:cTn fill="hold" id="506">
                            <p:stCondLst>
                              <p:cond delay="0"/>
                            </p:stCondLst>
                            <p:childTnLst>
                              <p:par>
                                <p:cTn fill="hold" id="50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9">
                      <p:stCondLst>
                        <p:cond delay="indefinite"/>
                      </p:stCondLst>
                      <p:childTnLst>
                        <p:par>
                          <p:cTn fill="hold" id="510">
                            <p:stCondLst>
                              <p:cond delay="0"/>
                            </p:stCondLst>
                            <p:childTnLst>
                              <p:par>
                                <p:cTn fill="hold" id="5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3">
                      <p:stCondLst>
                        <p:cond delay="indefinite"/>
                      </p:stCondLst>
                      <p:childTnLst>
                        <p:par>
                          <p:cTn fill="hold" id="514">
                            <p:stCondLst>
                              <p:cond delay="0"/>
                            </p:stCondLst>
                            <p:childTnLst>
                              <p:par>
                                <p:cTn fill="hold" id="5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7">
                      <p:stCondLst>
                        <p:cond delay="indefinite"/>
                      </p:stCondLst>
                      <p:childTnLst>
                        <p:par>
                          <p:cTn fill="hold" id="518">
                            <p:stCondLst>
                              <p:cond delay="0"/>
                            </p:stCondLst>
                            <p:childTnLst>
                              <p:par>
                                <p:cTn fill="hold" id="5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1">
                      <p:stCondLst>
                        <p:cond delay="indefinite"/>
                      </p:stCondLst>
                      <p:childTnLst>
                        <p:par>
                          <p:cTn fill="hold" id="522">
                            <p:stCondLst>
                              <p:cond delay="0"/>
                            </p:stCondLst>
                            <p:childTnLst>
                              <p:par>
                                <p:cTn fill="hold" id="523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525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6">
                            <p:stCondLst>
                              <p:cond delay="500"/>
                            </p:stCondLst>
                            <p:childTnLst>
                              <p:par>
                                <p:cTn fill="hold" id="527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29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0">
                            <p:stCondLst>
                              <p:cond delay="1000"/>
                            </p:stCondLst>
                            <p:childTnLst>
                              <p:par>
                                <p:cTn fill="hold" id="531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33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4">
                            <p:stCondLst>
                              <p:cond delay="1500"/>
                            </p:stCondLst>
                            <p:childTnLst>
                              <p:par>
                                <p:cTn fill="hold" id="53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537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8">
                      <p:stCondLst>
                        <p:cond delay="indefinite"/>
                      </p:stCondLst>
                      <p:childTnLst>
                        <p:par>
                          <p:cTn fill="hold" id="539">
                            <p:stCondLst>
                              <p:cond delay="0"/>
                            </p:stCondLst>
                            <p:childTnLst>
                              <p:par>
                                <p:cTn fill="hold" id="540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542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3">
                      <p:stCondLst>
                        <p:cond delay="indefinite"/>
                      </p:stCondLst>
                      <p:childTnLst>
                        <p:par>
                          <p:cTn fill="hold" id="544">
                            <p:stCondLst>
                              <p:cond delay="0"/>
                            </p:stCondLst>
                            <p:childTnLst>
                              <p:par>
                                <p:cTn fill="hold" id="54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547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8">
                      <p:stCondLst>
                        <p:cond delay="indefinite"/>
                      </p:stCondLst>
                      <p:childTnLst>
                        <p:par>
                          <p:cTn fill="hold" id="549">
                            <p:stCondLst>
                              <p:cond delay="0"/>
                            </p:stCondLst>
                            <p:childTnLst>
                              <p:par>
                                <p:cTn fill="hold" id="550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dur="500" fill="freeze" id="552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3">
                      <p:stCondLst>
                        <p:cond delay="indefinite"/>
                      </p:stCondLst>
                      <p:childTnLst>
                        <p:par>
                          <p:cTn fill="hold" id="554">
                            <p:stCondLst>
                              <p:cond delay="0"/>
                            </p:stCondLst>
                            <p:childTnLst>
                              <p:par>
                                <p:cTn fill="hold" id="55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557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8">
                      <p:stCondLst>
                        <p:cond delay="indefinite"/>
                      </p:stCondLst>
                      <p:childTnLst>
                        <p:par>
                          <p:cTn fill="hold" id="559">
                            <p:stCondLst>
                              <p:cond delay="0"/>
                            </p:stCondLst>
                            <p:childTnLst>
                              <p:par>
                                <p:cTn fill="hold" id="56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62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3">
                            <p:stCondLst>
                              <p:cond delay="500"/>
                            </p:stCondLst>
                            <p:childTnLst>
                              <p:par>
                                <p:cTn fill="hold" id="564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66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7">
                            <p:stCondLst>
                              <p:cond delay="1000"/>
                            </p:stCondLst>
                            <p:childTnLst>
                              <p:par>
                                <p:cTn fill="hold" id="56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57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71">
                            <p:stCondLst>
                              <p:cond delay="1500"/>
                            </p:stCondLst>
                            <p:childTnLst>
                              <p:par>
                                <p:cTn fill="hold" id="57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574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5">
                      <p:stCondLst>
                        <p:cond delay="indefinite"/>
                      </p:stCondLst>
                      <p:childTnLst>
                        <p:par>
                          <p:cTn fill="hold" id="576">
                            <p:stCondLst>
                              <p:cond delay="0"/>
                            </p:stCondLst>
                            <p:childTnLst>
                              <p:par>
                                <p:cTn fill="hold" id="57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579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0">
                            <p:stCondLst>
                              <p:cond delay="500"/>
                            </p:stCondLst>
                            <p:childTnLst>
                              <p:par>
                                <p:cTn fill="hold" id="58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583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4">
                      <p:stCondLst>
                        <p:cond delay="indefinite"/>
                      </p:stCondLst>
                      <p:childTnLst>
                        <p:par>
                          <p:cTn fill="hold" id="585">
                            <p:stCondLst>
                              <p:cond delay="0"/>
                            </p:stCondLst>
                            <p:childTnLst>
                              <p:par>
                                <p:cTn fill="hold" id="58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588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9">
                            <p:stCondLst>
                              <p:cond delay="500"/>
                            </p:stCondLst>
                            <p:childTnLst>
                              <p:par>
                                <p:cTn fill="hold" id="59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592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4118400" y="380880"/>
            <a:ext cx="70704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>
                <a:solidFill>
                  <a:srgbClr val="000000"/>
                </a:solidFill>
                <a:latin typeface="Times New Roman"/>
              </a:rPr>
              <a:t>Trees</a:t>
            </a:r>
            <a:endParaRPr/>
          </a:p>
        </p:txBody>
      </p:sp>
      <p:sp>
        <p:nvSpPr>
          <p:cNvPr id="205" name="CustomShape 2"/>
          <p:cNvSpPr/>
          <p:nvPr/>
        </p:nvSpPr>
        <p:spPr>
          <a:xfrm>
            <a:off x="1021320" y="758880"/>
            <a:ext cx="45338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Kinds of Trees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 –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in terms of </a:t>
            </a:r>
            <a:r>
              <a:rPr b="1" i="1" lang="en-US" sz="1400">
                <a:solidFill>
                  <a:srgbClr val="000000"/>
                </a:solidFill>
                <a:latin typeface="Times New Roman"/>
              </a:rPr>
              <a:t>branching factor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(outdegree).</a:t>
            </a:r>
            <a:endParaRPr/>
          </a:p>
        </p:txBody>
      </p:sp>
      <p:sp>
        <p:nvSpPr>
          <p:cNvPr id="206" name="CustomShape 3"/>
          <p:cNvSpPr/>
          <p:nvPr/>
        </p:nvSpPr>
        <p:spPr>
          <a:xfrm>
            <a:off x="1249920" y="1066680"/>
            <a:ext cx="51987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Unary Trees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 –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outdegree for every node </a:t>
            </a:r>
            <a:r>
              <a:rPr lang="en-US" sz="1400">
                <a:solidFill>
                  <a:srgbClr val="000000"/>
                </a:solidFill>
                <a:latin typeface="Cambria Math"/>
                <a:ea typeface="Cambria Math"/>
              </a:rPr>
              <a:t>≤ 1.  </a:t>
            </a:r>
            <a:r>
              <a:rPr b="1" i="1" lang="en-US" sz="1400">
                <a:solidFill>
                  <a:srgbClr val="000000"/>
                </a:solidFill>
                <a:latin typeface="Times New Roman"/>
                <a:ea typeface="Cambria Math"/>
              </a:rPr>
              <a:t> </a:t>
            </a:r>
            <a:r>
              <a:rPr lang="en-US" sz="1400">
                <a:solidFill>
                  <a:srgbClr val="000000"/>
                </a:solidFill>
                <a:latin typeface="Times New Roman"/>
                <a:ea typeface="Cambria Math"/>
              </a:rPr>
              <a:t>(a singly linked list)</a:t>
            </a:r>
            <a:endParaRPr/>
          </a:p>
        </p:txBody>
      </p:sp>
      <p:sp>
        <p:nvSpPr>
          <p:cNvPr id="207" name="CustomShape 4"/>
          <p:cNvSpPr/>
          <p:nvPr/>
        </p:nvSpPr>
        <p:spPr>
          <a:xfrm>
            <a:off x="1273320" y="2283120"/>
            <a:ext cx="363924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Binary Trees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 –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outdegree for every node </a:t>
            </a:r>
            <a:r>
              <a:rPr lang="en-US" sz="1400">
                <a:solidFill>
                  <a:srgbClr val="000000"/>
                </a:solidFill>
                <a:latin typeface="Cambria Math"/>
                <a:ea typeface="Cambria Math"/>
              </a:rPr>
              <a:t>≤ 2.</a:t>
            </a:r>
            <a:endParaRPr/>
          </a:p>
        </p:txBody>
      </p:sp>
      <p:sp>
        <p:nvSpPr>
          <p:cNvPr id="208" name="CustomShape 5"/>
          <p:cNvSpPr/>
          <p:nvPr/>
        </p:nvSpPr>
        <p:spPr>
          <a:xfrm>
            <a:off x="1323360" y="3502080"/>
            <a:ext cx="373212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Ternary Trees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 –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outdegree for every node </a:t>
            </a:r>
            <a:r>
              <a:rPr lang="en-US" sz="1400">
                <a:solidFill>
                  <a:srgbClr val="000000"/>
                </a:solidFill>
                <a:latin typeface="Cambria Math"/>
                <a:ea typeface="Cambria Math"/>
              </a:rPr>
              <a:t>≤ 3.</a:t>
            </a:r>
            <a:endParaRPr/>
          </a:p>
        </p:txBody>
      </p:sp>
      <p:sp>
        <p:nvSpPr>
          <p:cNvPr id="209" name="CustomShape 6"/>
          <p:cNvSpPr/>
          <p:nvPr/>
        </p:nvSpPr>
        <p:spPr>
          <a:xfrm>
            <a:off x="1285200" y="6169320"/>
            <a:ext cx="548316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Note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:  The indegree for every node in a directed tree, except the root, is 1.</a:t>
            </a:r>
            <a:endParaRPr/>
          </a:p>
        </p:txBody>
      </p:sp>
      <p:pic>
        <p:nvPicPr>
          <p:cNvPr descr="" id="21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163760" y="1371600"/>
            <a:ext cx="1708560" cy="160920"/>
          </a:xfrm>
          <a:prstGeom prst="rect">
            <a:avLst/>
          </a:prstGeom>
        </p:spPr>
      </p:pic>
      <p:pic>
        <p:nvPicPr>
          <p:cNvPr descr="" id="211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410080" y="2544840"/>
            <a:ext cx="1447560" cy="1036080"/>
          </a:xfrm>
          <a:prstGeom prst="rect">
            <a:avLst/>
          </a:prstGeom>
        </p:spPr>
      </p:pic>
      <p:pic>
        <p:nvPicPr>
          <p:cNvPr descr="" id="212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480" y="2666880"/>
            <a:ext cx="171000" cy="190800"/>
          </a:xfrm>
          <a:prstGeom prst="rect">
            <a:avLst/>
          </a:prstGeom>
        </p:spPr>
      </p:pic>
      <p:pic>
        <p:nvPicPr>
          <p:cNvPr descr="" id="213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3657600" y="2666880"/>
            <a:ext cx="1176120" cy="738000"/>
          </a:xfrm>
          <a:prstGeom prst="rect">
            <a:avLst/>
          </a:prstGeom>
        </p:spPr>
      </p:pic>
      <p:pic>
        <p:nvPicPr>
          <p:cNvPr descr="" id="214" name="Picture 4"/>
          <p:cNvPicPr/>
          <p:nvPr/>
        </p:nvPicPr>
        <p:blipFill>
          <a:blip r:embed="rId5"/>
          <a:stretch>
            <a:fillRect/>
          </a:stretch>
        </p:blipFill>
        <p:spPr>
          <a:xfrm>
            <a:off x="2876400" y="3923640"/>
            <a:ext cx="171000" cy="190800"/>
          </a:xfrm>
          <a:prstGeom prst="rect">
            <a:avLst/>
          </a:prstGeom>
        </p:spPr>
      </p:pic>
      <p:pic>
        <p:nvPicPr>
          <p:cNvPr descr="" id="215" name="Picture 6"/>
          <p:cNvPicPr/>
          <p:nvPr/>
        </p:nvPicPr>
        <p:blipFill>
          <a:blip r:embed="rId6"/>
          <a:stretch>
            <a:fillRect/>
          </a:stretch>
        </p:blipFill>
        <p:spPr>
          <a:xfrm>
            <a:off x="4728960" y="3886200"/>
            <a:ext cx="757080" cy="882360"/>
          </a:xfrm>
          <a:prstGeom prst="rect">
            <a:avLst/>
          </a:prstGeom>
        </p:spPr>
      </p:pic>
      <p:pic>
        <p:nvPicPr>
          <p:cNvPr descr="" id="216" name="Picture 7"/>
          <p:cNvPicPr/>
          <p:nvPr/>
        </p:nvPicPr>
        <p:blipFill>
          <a:blip r:embed="rId7"/>
          <a:stretch>
            <a:fillRect/>
          </a:stretch>
        </p:blipFill>
        <p:spPr>
          <a:xfrm>
            <a:off x="3505320" y="3886200"/>
            <a:ext cx="767880" cy="914040"/>
          </a:xfrm>
          <a:prstGeom prst="rect">
            <a:avLst/>
          </a:prstGeom>
        </p:spPr>
      </p:pic>
      <p:pic>
        <p:nvPicPr>
          <p:cNvPr descr="" id="217" name="Picture 8"/>
          <p:cNvPicPr/>
          <p:nvPr/>
        </p:nvPicPr>
        <p:blipFill>
          <a:blip r:embed="rId8"/>
          <a:stretch>
            <a:fillRect/>
          </a:stretch>
        </p:blipFill>
        <p:spPr>
          <a:xfrm>
            <a:off x="5772240" y="3809880"/>
            <a:ext cx="2304720" cy="981720"/>
          </a:xfrm>
          <a:prstGeom prst="rect">
            <a:avLst/>
          </a:prstGeom>
        </p:spPr>
      </p:pic>
      <p:sp>
        <p:nvSpPr>
          <p:cNvPr id="218" name="CustomShape 7"/>
          <p:cNvSpPr/>
          <p:nvPr/>
        </p:nvSpPr>
        <p:spPr>
          <a:xfrm>
            <a:off x="1754280" y="4114800"/>
            <a:ext cx="257400" cy="639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  <a:p>
            <a:pPr>
              <a:lnSpc>
                <a:spcPct val="50000"/>
              </a:lnSpc>
            </a:pPr>
            <a:r>
              <a:rPr b="1" lang="en-US" sz="2400">
                <a:solidFill>
                  <a:srgbClr val="000000"/>
                </a:solidFill>
                <a:latin typeface="Times New Roman"/>
              </a:rPr>
              <a:t>.</a:t>
            </a:r>
            <a:endParaRPr/>
          </a:p>
        </p:txBody>
      </p:sp>
      <p:pic>
        <p:nvPicPr>
          <p:cNvPr descr="" id="219" name="Picture 9"/>
          <p:cNvPicPr/>
          <p:nvPr/>
        </p:nvPicPr>
        <p:blipFill>
          <a:blip r:embed="rId9"/>
          <a:stretch>
            <a:fillRect/>
          </a:stretch>
        </p:blipFill>
        <p:spPr>
          <a:xfrm>
            <a:off x="4419720" y="5029200"/>
            <a:ext cx="2161800" cy="699480"/>
          </a:xfrm>
          <a:prstGeom prst="rect">
            <a:avLst/>
          </a:prstGeom>
        </p:spPr>
      </p:pic>
      <p:sp>
        <p:nvSpPr>
          <p:cNvPr id="220" name="CustomShape 8"/>
          <p:cNvSpPr/>
          <p:nvPr/>
        </p:nvSpPr>
        <p:spPr>
          <a:xfrm>
            <a:off x="1268280" y="4873680"/>
            <a:ext cx="372780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1400" u="sng">
                <a:solidFill>
                  <a:srgbClr val="000000"/>
                </a:solidFill>
                <a:latin typeface="Times New Roman"/>
              </a:rPr>
              <a:t>m - ary Trees</a:t>
            </a:r>
            <a:r>
              <a:rPr b="1" lang="en-US" sz="1400">
                <a:solidFill>
                  <a:srgbClr val="000000"/>
                </a:solidFill>
                <a:latin typeface="Times New Roman"/>
              </a:rPr>
              <a:t>  –  </a:t>
            </a:r>
            <a:r>
              <a:rPr lang="en-US" sz="1400">
                <a:solidFill>
                  <a:srgbClr val="000000"/>
                </a:solidFill>
                <a:latin typeface="Times New Roman"/>
              </a:rPr>
              <a:t>outdegree for every node </a:t>
            </a:r>
            <a:r>
              <a:rPr lang="en-US" sz="1400">
                <a:solidFill>
                  <a:srgbClr val="000000"/>
                </a:solidFill>
                <a:latin typeface="Cambria Math"/>
                <a:ea typeface="Cambria Math"/>
              </a:rPr>
              <a:t>≤ m.</a:t>
            </a:r>
            <a:endParaRPr/>
          </a:p>
        </p:txBody>
      </p:sp>
      <p:sp>
        <p:nvSpPr>
          <p:cNvPr id="221" name="CustomShape 9"/>
          <p:cNvSpPr/>
          <p:nvPr/>
        </p:nvSpPr>
        <p:spPr>
          <a:xfrm>
            <a:off x="4440960" y="5943600"/>
            <a:ext cx="273960" cy="2102760"/>
          </a:xfrm>
          <a:prstGeom prst="rect">
            <a:avLst>
              <a:gd fmla="val 37500" name="adj1"/>
              <a:gd fmla="val 50000" name="adj2"/>
            </a:avLst>
          </a:prstGeom>
          <a:ln w="25560">
            <a:solidFill>
              <a:srgbClr val="0000ff"/>
            </a:solidFill>
            <a:round/>
          </a:ln>
        </p:spPr>
      </p:sp>
      <p:sp>
        <p:nvSpPr>
          <p:cNvPr id="222" name="CustomShape 10"/>
          <p:cNvSpPr/>
          <p:nvPr/>
        </p:nvSpPr>
        <p:spPr>
          <a:xfrm>
            <a:off x="5336640" y="5916240"/>
            <a:ext cx="339480" cy="3034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i="1" lang="en-US" sz="1400">
                <a:solidFill>
                  <a:srgbClr val="0000ff"/>
                </a:solidFill>
                <a:latin typeface="Arial"/>
              </a:rPr>
              <a:t>m</a:t>
            </a:r>
            <a:endParaRPr/>
          </a:p>
        </p:txBody>
      </p:sp>
    </p:spTree>
  </p:cSld>
  <p:timing>
    <p:tnLst>
      <p:par>
        <p:cTn dur="indefinite" id="593" nodeType="tmRoot" restart="never">
          <p:childTnLst>
            <p:seq>
              <p:cTn dur="indefinite" id="594" nodeType="mainSeq">
                <p:childTnLst>
                  <p:par>
                    <p:cTn fill="hold" id="595">
                      <p:stCondLst>
                        <p:cond delay="indefinite"/>
                      </p:stCondLst>
                      <p:childTnLst>
                        <p:par>
                          <p:cTn fill="hold" id="596">
                            <p:stCondLst>
                              <p:cond delay="0"/>
                            </p:stCondLst>
                            <p:childTnLst>
                              <p:par>
                                <p:cTn fill="hold" id="59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9">
                      <p:stCondLst>
                        <p:cond delay="indefinite"/>
                      </p:stCondLst>
                      <p:childTnLst>
                        <p:par>
                          <p:cTn fill="hold" id="600">
                            <p:stCondLst>
                              <p:cond delay="0"/>
                            </p:stCondLst>
                            <p:childTnLst>
                              <p:par>
                                <p:cTn fill="hold" id="601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603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4">
                      <p:stCondLst>
                        <p:cond delay="indefinite"/>
                      </p:stCondLst>
                      <p:childTnLst>
                        <p:par>
                          <p:cTn fill="hold" id="605">
                            <p:stCondLst>
                              <p:cond delay="0"/>
                            </p:stCondLst>
                            <p:childTnLst>
                              <p:par>
                                <p:cTn fill="hold" id="606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8">
                      <p:stCondLst>
                        <p:cond delay="indefinite"/>
                      </p:stCondLst>
                      <p:childTnLst>
                        <p:par>
                          <p:cTn fill="hold" id="609">
                            <p:stCondLst>
                              <p:cond delay="0"/>
                            </p:stCondLst>
                            <p:childTnLst>
                              <p:par>
                                <p:cTn fill="hold" id="61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12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3">
                            <p:stCondLst>
                              <p:cond delay="500"/>
                            </p:stCondLst>
                            <p:childTnLst>
                              <p:par>
                                <p:cTn fill="hold" id="614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16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7">
                            <p:stCondLst>
                              <p:cond delay="1000"/>
                            </p:stCondLst>
                            <p:childTnLst>
                              <p:par>
                                <p:cTn fill="hold" id="618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2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1">
                      <p:stCondLst>
                        <p:cond delay="indefinite"/>
                      </p:stCondLst>
                      <p:childTnLst>
                        <p:par>
                          <p:cTn fill="hold" id="622">
                            <p:stCondLst>
                              <p:cond delay="0"/>
                            </p:stCondLst>
                            <p:childTnLst>
                              <p:par>
                                <p:cTn fill="hold" id="62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5">
                      <p:stCondLst>
                        <p:cond delay="indefinite"/>
                      </p:stCondLst>
                      <p:childTnLst>
                        <p:par>
                          <p:cTn fill="hold" id="626">
                            <p:stCondLst>
                              <p:cond delay="0"/>
                            </p:stCondLst>
                            <p:childTnLst>
                              <p:par>
                                <p:cTn fill="hold" id="62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29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0">
                            <p:stCondLst>
                              <p:cond delay="500"/>
                            </p:stCondLst>
                            <p:childTnLst>
                              <p:par>
                                <p:cTn fill="hold" id="631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33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4">
                            <p:stCondLst>
                              <p:cond delay="1000"/>
                            </p:stCondLst>
                            <p:childTnLst>
                              <p:par>
                                <p:cTn fill="hold" id="635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37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8">
                            <p:stCondLst>
                              <p:cond delay="1500"/>
                            </p:stCondLst>
                            <p:childTnLst>
                              <p:par>
                                <p:cTn fill="hold" id="639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41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2">
                      <p:stCondLst>
                        <p:cond delay="indefinite"/>
                      </p:stCondLst>
                      <p:childTnLst>
                        <p:par>
                          <p:cTn fill="hold" id="643">
                            <p:stCondLst>
                              <p:cond delay="0"/>
                            </p:stCondLst>
                            <p:childTnLst>
                              <p:par>
                                <p:cTn fill="hold" id="644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1000" fill="freeze" id="646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7">
                            <p:stCondLst>
                              <p:cond delay="1000"/>
                            </p:stCondLst>
                            <p:childTnLst>
                              <p:par>
                                <p:cTn fill="hold" id="648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0">
                      <p:stCondLst>
                        <p:cond delay="indefinite"/>
                      </p:stCondLst>
                      <p:childTnLst>
                        <p:par>
                          <p:cTn fill="hold" id="651">
                            <p:stCondLst>
                              <p:cond delay="0"/>
                            </p:stCondLst>
                            <p:childTnLst>
                              <p:par>
                                <p:cTn fill="hold" id="65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54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5">
                            <p:stCondLst>
                              <p:cond delay="500"/>
                            </p:stCondLst>
                            <p:childTnLst>
                              <p:par>
                                <p:cTn fill="hold" id="65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dur="500" fill="freeze" id="658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9">
                            <p:stCondLst>
                              <p:cond delay="1000"/>
                            </p:stCondLst>
                            <p:childTnLst>
                              <p:par>
                                <p:cTn fill="hold" id="660" nodeType="after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500" fill="freeze" id="662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3">
                      <p:stCondLst>
                        <p:cond delay="indefinite"/>
                      </p:stCondLst>
                      <p:childTnLst>
                        <p:par>
                          <p:cTn fill="hold" id="664">
                            <p:stCondLst>
                              <p:cond delay="0"/>
                            </p:stCondLst>
                            <p:childTnLst>
                              <p:par>
                                <p:cTn fill="hold" id="66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